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m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271" r:id="rId6"/>
    <p:sldId id="265" r:id="rId7"/>
    <p:sldId id="268" r:id="rId8"/>
    <p:sldId id="270" r:id="rId9"/>
    <p:sldId id="259" r:id="rId10"/>
    <p:sldId id="269" r:id="rId11"/>
    <p:sldId id="275" r:id="rId12"/>
    <p:sldId id="260" r:id="rId13"/>
    <p:sldId id="272" r:id="rId14"/>
    <p:sldId id="273" r:id="rId15"/>
    <p:sldId id="274" r:id="rId16"/>
    <p:sldId id="267" r:id="rId17"/>
    <p:sldId id="263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351" autoAdjust="0"/>
    <p:restoredTop sz="79670" autoAdjust="0"/>
  </p:normalViewPr>
  <p:slideViewPr>
    <p:cSldViewPr snapToGrid="0" snapToObjects="1">
      <p:cViewPr>
        <p:scale>
          <a:sx n="64" d="100"/>
          <a:sy n="64" d="100"/>
        </p:scale>
        <p:origin x="-1572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697F1-0E1A-B242-ACF4-074001E955ED}" type="datetimeFigureOut">
              <a:rPr lang="en-US" smtClean="0"/>
              <a:t>6/16/2014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AA705-8E24-CB46-AC06-149A0F6DB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9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A705-8E24-CB46-AC06-149A0F6DB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18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Common MMOG complaints:</a:t>
            </a:r>
            <a:r>
              <a:rPr lang="en-US" baseline="0" dirty="0" smtClean="0">
                <a:latin typeface="+mn-lt"/>
              </a:rPr>
              <a:t> It is lagging; Server is down. We try to cope with these problems using NDN and P2P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A705-8E24-CB46-AC06-149A0F6DBB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8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Named data network differs from today’s IP network by taking a content centric approach. Architecturally</a:t>
            </a:r>
            <a:r>
              <a:rPr lang="en-US" altLang="zh-CN" baseline="0" dirty="0" smtClean="0"/>
              <a:t> speaking, IP layer in TCP/IP structure is replaced with content chunk, which is shown in the hourglass figure.</a:t>
            </a:r>
          </a:p>
          <a:p>
            <a:r>
              <a:rPr lang="en-US" altLang="zh-CN" dirty="0" smtClean="0"/>
              <a:t>In IP network,</a:t>
            </a:r>
            <a:r>
              <a:rPr lang="en-US" altLang="zh-CN" baseline="0" dirty="0" smtClean="0"/>
              <a:t> we always have IP addresses for each packet, while in NDN, we have content name instead, which is shown in the figure describing the structure of interest and data packets.</a:t>
            </a:r>
            <a:endParaRPr lang="en-US" altLang="zh-CN" dirty="0" smtClean="0"/>
          </a:p>
          <a:p>
            <a:r>
              <a:rPr lang="en-US" altLang="zh-CN" dirty="0" smtClean="0"/>
              <a:t>It</a:t>
            </a:r>
            <a:r>
              <a:rPr lang="en-US" altLang="zh-CN" baseline="0" dirty="0" smtClean="0"/>
              <a:t> can be summarized as: in IP, we focus on where the data is, while in NDN, we focus on what the data is. </a:t>
            </a:r>
          </a:p>
          <a:p>
            <a:r>
              <a:rPr lang="en-US" altLang="zh-CN" baseline="0" dirty="0" smtClean="0"/>
              <a:t>Designing apps in NDN focuses on what question do I ask the network instead of where do I get something, where that data is stored no longer matters to 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A705-8E24-CB46-AC06-149A0F6DBB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Synchronization:</a:t>
            </a:r>
            <a:r>
              <a:rPr lang="en-US" altLang="zh-CN" baseline="0" dirty="0" smtClean="0"/>
              <a:t> When a player does something, how to make those who are interested in his updates know? (Wow it sounds pub/sub)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A705-8E24-CB46-AC06-149A0F6DBB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A705-8E24-CB46-AC06-149A0F6DB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6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64DD-8A7C-4A51-89D2-A74189829061}" type="datetime2">
              <a:rPr lang="en-US" altLang="zh-CN" smtClean="0"/>
              <a:t>Monday, June 16,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204-1FD6-46A4-A119-52966C73DCEA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855D-83BF-43F2-81C0-2CBBD4391911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9702" y="6485095"/>
            <a:ext cx="2895600" cy="329184"/>
          </a:xfrm>
        </p:spPr>
        <p:txBody>
          <a:bodyPr/>
          <a:lstStyle/>
          <a:p>
            <a:fld id="{D1F5F3AB-364D-46F9-91E6-5863A8E75E21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7496" y="6506930"/>
            <a:ext cx="1066800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648509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BB5C1-EEB6-46C5-AE57-AD0A4479162E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68B2-5D1D-46F7-A84D-0614598D1FA6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4A96-46F7-4980-BFA6-C1B0C23585F4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5B978-61F0-494A-9789-C730A8EE4259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7C058-124F-4D7E-8988-FE8E1E612AA4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F63-9F91-42A6-B5C0-60D7C1322807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887D-D44D-4A05-B677-D6E4E6B4C235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8816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00D8598-5D58-4911-81B9-410FA0C4A0C6}" type="datetime2">
              <a:rPr lang="en-US" altLang="zh-CN" smtClean="0"/>
              <a:t>Monday, June 16,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528816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7" Type="http://schemas.openxmlformats.org/officeDocument/2006/relationships/image" Target="../media/image4.png"/><Relationship Id="rId2" Type="http://schemas.openxmlformats.org/officeDocument/2006/relationships/video" Target="../media/media13.wmv"/><Relationship Id="rId1" Type="http://schemas.microsoft.com/office/2007/relationships/media" Target="../media/media13.wm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2" Type="http://schemas.microsoft.com/office/2007/relationships/media" Target="../media/media16.wav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2" Type="http://schemas.microsoft.com/office/2007/relationships/media" Target="../media/media17.wav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4.png"/><Relationship Id="rId4" Type="http://schemas.openxmlformats.org/officeDocument/2006/relationships/hyperlink" Target="mailto:wangzhehao410305@gmail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wav"/><Relationship Id="rId7" Type="http://schemas.openxmlformats.org/officeDocument/2006/relationships/image" Target="../media/image6.png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3.wav"/><Relationship Id="rId7" Type="http://schemas.openxmlformats.org/officeDocument/2006/relationships/image" Target="../media/image8.png"/><Relationship Id="rId2" Type="http://schemas.microsoft.com/office/2007/relationships/media" Target="../media/media3.wav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4.png"/><Relationship Id="rId2" Type="http://schemas.microsoft.com/office/2007/relationships/media" Target="../media/media4.wav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cap="none" dirty="0" smtClean="0"/>
              <a:t>Thesis Presentation</a:t>
            </a:r>
            <a:br>
              <a:rPr lang="en-US" cap="none" dirty="0" smtClean="0"/>
            </a:br>
            <a:r>
              <a:rPr lang="en-US" sz="4000" cap="none" dirty="0" smtClean="0"/>
              <a:t>Project </a:t>
            </a:r>
            <a:r>
              <a:rPr lang="en-US" sz="4000" cap="none" dirty="0" err="1" smtClean="0"/>
              <a:t>Matryoshka</a:t>
            </a:r>
            <a:endParaRPr lang="en-US" sz="48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Zhehao</a:t>
            </a:r>
            <a:r>
              <a:rPr lang="en-US" dirty="0" smtClean="0"/>
              <a:t> Wang, Computer science department, XJTU</a:t>
            </a:r>
          </a:p>
          <a:p>
            <a:r>
              <a:rPr lang="en-US" dirty="0" smtClean="0"/>
              <a:t>Mentors : </a:t>
            </a:r>
          </a:p>
          <a:p>
            <a:r>
              <a:rPr lang="en-US" dirty="0" smtClean="0"/>
              <a:t>Prof. </a:t>
            </a:r>
            <a:r>
              <a:rPr lang="en-US" dirty="0" err="1" smtClean="0"/>
              <a:t>Jian</a:t>
            </a:r>
            <a:r>
              <a:rPr lang="en-US" dirty="0" smtClean="0"/>
              <a:t> An,		XJTU</a:t>
            </a:r>
          </a:p>
          <a:p>
            <a:r>
              <a:rPr lang="en-US" dirty="0" smtClean="0"/>
              <a:t>Prof. </a:t>
            </a:r>
            <a:r>
              <a:rPr lang="en-US" dirty="0" err="1" smtClean="0"/>
              <a:t>Lixia</a:t>
            </a:r>
            <a:r>
              <a:rPr lang="en-US" dirty="0" smtClean="0"/>
              <a:t> Zhang, 	UCLA CSD</a:t>
            </a:r>
          </a:p>
          <a:p>
            <a:r>
              <a:rPr lang="en-US" dirty="0" smtClean="0"/>
              <a:t>Prof. Jeff Burke. 	UCLA REMAP</a:t>
            </a:r>
            <a:endParaRPr lang="en-US" dirty="0"/>
          </a:p>
        </p:txBody>
      </p:sp>
      <p:sp>
        <p:nvSpPr>
          <p:cNvPr id="4" name="AutoShape 2" descr="data:image/jpeg;base64,/9j/4AAQSkZJRgABAQAAAQABAAD/2wCEAAkGBxMSEhUUExQWFRQXGCAaGBgXGBwfIBwdGh0cHxofIB8eHiglIRwlHhgYIjEhJSksLi4uHCAzODMtNygtLiwBCgoKDg0OGxAQGywkICY0LDAvLC8sLC80Ly00LCwsLDQ0LC8sLCwsLCwsLCwsLCwsLCwsLCwsLCwsLCwsLCwsLP/AABEIAOEA4QMBEQACEQEDEQH/xAAcAAACAwEBAQEAAAAAAAAAAAAABgQFBwMCAQj/xABOEAACAQMBBQUEBQgGCAQHAAABAgMABBEhBQYSMUEHEyJRYTJxgZEUQlKhsRUjJDNicoLBFnOSk6LRQ1Oy0tPh4vA0VGPCJTVEZIOU8f/EABoBAAIDAQEAAAAAAAAAAAAAAAADAgQFAQb/xAA7EQABAwIDBAkDAwMEAgMAAAABAAIDBBESITEFE0FRIjJhcYGhsdHwkcHhFCNCJDNSNENi8XKCFZKi/9oADAMBAAIRAxEAPwDcaEIoQihCKEIoQihCKEIoQvjMAMnQUISztffyytyVMveOPqxgt8yPCPiaU6ZjeKuxbPnkF7WHbklS67T55WK2lsCfNuJz/ZTGPnSTUE9UK+3ZUbBeV/28z7Llx7fueQaIef5uMfIktR+85Sts6Ljf6n8Lw+5u0X1nvlXzBmc/doK5unnV3muiupm9SO/gPyo77iJ9faMGfU5/F65ueblMbQP8Yj88F8XcSP6u0YM/9+T0bkf5IO0HcYj88FIj3Kvl1gv0b92Zx+BNd3L+DlA18B68fkPwunc7ft+XFKPRo3HyOGrv7zVy+zpOz6j8L3D2kXkB4bu2HvAaM/4sg/dRv3N6wXDsuGTOF/oUz7K7RLGYhWcwsekgwP7QyvzNNbOwqlLs2dmYFx2e2qaopVYAqQwPIg5FOVAgjIr3QuIoQihCKEIoQihCKEIoQihCKEIoQihCKEIoQihC8u4AJJAA5k0IAukXePtLgh8FsBO/LiBwgPv+t7h86rvqAMhmtWn2XI/OTojz/CXDsvam0h3lxIYIOf5zKKB593kE+9qXhkkzOQVze0lL0Yxid2Z+fsvVnYbLhPDGku05vKNcp93hA95NAbGNOkVx8lW/NxEY7dfdM9nBtN1Cww22z4+gxxsB7lAXNNAkOgAVF7qVpu5zpD9Pcrsu5csmtzf3Uv7KN3S/2V/zru6J6ziomua3+3G0d+Z81Ii7P7Ae1EZP6x2b8TXdyzkonaNRwdbuACkruXs8f/SQ/FAfxru6ZyUDXVJ/mfqvrbmbPP8A9JD/AGBRumclwV1QP5n6qNLuDs88oOD1RmX8DXDCzkpjaNRxdfvzUdtxymtte3cJ6DvC6/FW51zdW0JCn+vxf3I2u8LH6hcbmDacI4Xa1vUOnDIO7ZvTXKk+lcIkHIqTXUrzcYmHsz9ilq+ttmyHhubWbZkp+tw4j+BA4CPgKUQw9YYVdY+pbnG8SDz91xTd2/sx31hcfSIef5k5BHrHkhv4da5u3szYbhSNTTznBO3Ce331Hirvd/tNUnu7yPumGhcA4/iUjKn5/CmMqBo5Vp9lEDFCbjl+eK0C3uEkUOjK6nUMpBB9xFWAb6LIc0tNiLFda6uIoQihCKEIoQihCKEIoQihCKEIoQihCqN5N44LKPjlOp9lF1Zj6Dy9TpUHyBguVYp6aSd1mfXks1e42htpyFxFag4OuEGOeTjLt6cvdzqrd8vctoNp6EZ5u8/wPNWGyYra2kMWz4TfXY0aZv1cZ9/Ie5ddOdTaGtNmC5SZTLK3FO7AzgOJ+dqk7wbP7mNLja8stwrSBe5g8MSZBOSAVLABfefI114sLyG6hTyY3GOkAblqdT62Tn9KtLSEMGihhwCuMAEdMAc6ddrRyCzcE0z7Zkqi2X2iW9zcrBDFM4Y47wKMD1IzkL6kfCltna51grcuzJIot48gdicqes1FCEUIRQhFCEi79bXdJUWDaEVtIg8ccuMNxYKknhbyOmOtIlcQcnWWpQwgsJfEXA8Rw8wlO+2tebVK2QWCSVH7wTRMQvhGCwPl4wMjr0pJc6To5d60GQw0l5swDlYjP5kmraG88iTCyFv9NaOIGY5GWIA4sKRg8x86aZCDgtdZ8dI1zN+XYATkq7ZkNpM5OzriSwus+KB9AW8jG2R/Z+VRaGk9A2PJPldMwf1DQ9v+Q9x90bbaJyse17fuZDol3D7BPqeY9zAj3UOscpBbtXIQ9t3Ujrji06/O5VUlpfbHPewyCa0JySNUIP2h9U/tKcevSoWfFmNFYD6etGB4s/z8OfcVoG6m90F8uF8EoHijbn71+0vr88VZjlD1k1VFJTnPMc0xUxU0UIRQhFCEUIRQhFCEUIRQhFCEqb775pZLwJh7hhlV6L5M/p6cz99JllDO9X6KhdObnJvzRI9lsLvA20NrSMkR1Cn2pPsjA1C+SjU+nVAZfpyLUfUYbU9KLn0/Pame22ZcbRUCVTZ2A0SBMB5F/bI9lT9n/wDtNDS/XIclRdLHTG7Tjk4u4Du5ntTLNPabOgGSkES8h5+4DVj8zTSWsHJUg2apfldxSltza0204WSCMQ2nN7m48IIXXwrz5ga0lzjILAZcyr8MLKV4c83fwa37lJe6Vk5BdNnfTGz4XZsIo8sHAJzk0iMHUNutOrkb1XS4By4p1XfG6tF/SNmGGIdY2GB8tB8SKfvXN6zVmfooZj+3Lc9qa93t5be9UmF8sPaRhhl+Hl6jIpzJGv0VCopZIDZ48VcVNV0UIRQhFCFmO+23p/pUy28cDLbRhpXeNWZc+rH1GAPWqsrziOG2S26Omj3TTISC45AFQN2t4ra2WW+lm768lHCYVXh4cH3YxhV15aedRZI1t3k5lOqaaWUtga2zBx+eiptv7cuJyrypHHOWHd8MTpIq6FWWQnBU5K4OfhUHvcddVYgp4owQwkt45gi/d5qfJbXm0IjDmKa4iI41kXgniIPR8hXTzPOukOeLcfNKDoaZ2PMNOls2nw1BWtWtiO4SGX87hAr8evFgYJNXAMrFefdJ0y9uWaVbjYE+z+KSw/OwE5ktHORg+0YyeR/ZP38qUWFmbNOSvtqI6noz5O4OH390r32wI7kG82WWWWNsyW/svG458I6Hn4eR6eVKLA7pR/RXmVLojuanMHR3Aj5x4Jm3F35FziC5wlwNAcYD46ej+Y6648gyKbFkdVSrtn7r9yPNvp+E81YWWihCKEIoQihCKEIoQihCVN+971sY+BMNcOPCp+qPtt6aHA6ke+kyy4B2q/Q0Rndc9UfLJK2NspLdPyhtHMkjnMMLavI51UkHmScYXGnyFJa0N6b1pTTOkd+np8gNTwA+aninDYu78txILvaGDJzit+aQjpp1f1/7DmsLjif9OSzpqlkbdzBpxdxd+E4U5Z6q9p7vW1xIkk0YkaMYXiyQMkH2eR1A51BzGuNynx1MsTS1htdJ+0JDtS+NouVsrbWUqcCRhoF06ZyP4WPlST+4/DwC0YwKSDfHru07BzWgW8CooVFCqBgKowAPQCrAFlkOcXG5Xp1BBBGQeYNdXBklmz3IghvBdQs0eAQYlxwnI+4deHlnFKEIDsQV59fI+HdPz7eKaKaqK+FgOdCEBgetCF9oQs52x2eXDNcGG6HDcPxyI6c/EWUcYJOAWPQdKrOgJvY6rYh2lGAwPZm0WBB+yqJ915luFkvLQPbhOBhaD7I8LFVwx65wPLyqBjOK7hl2Kw2rYYy2F9nXv0vfRVtnsWS8eWaDM0Nu/CkE8jcZTRioz7I19PuqAYXEkZgcCnPnbAGsfkXDMtAtfn2qz7NLcS7RlmiV0iRT4WbiI49Apbr7LfACpwC7yQk7RdgpmscQSfstcq4vPooQlfePdpmf6VZsIbtddPZlA+rIOueWelKfHnibkVep6oBu6lF2eY7Qk/a2yk2krzQJ3G0Ij+kW/IkjqOWugIbry8jSXN3mYyPJaMUxpSGPOKM9V3zzCvez3fP6QPo9wcXC6KToZAOeQfrjByPTPnU4ZcXROqqV9Du/3I+r6fhPdWFlooQihCKEIoQihCqN6dvJZQGV9T7KL1ZjyHu0yfQVCR4YLlWKandPJhHj2BZnu7aCTvNq7RbMSHKg/wCkcaDA+yDgKOpHprVYL/uPW3UPw2pacZnyHvzTnu1siS4l+n3g/OEfo8R5QoeWn2yMZPT8HsaScbvDsWbUzNjbuIdP5H/I+ycKcs5FCFX7wXhhtZ5QMmOJ2HvVSRUXmzSU2BmOVrDxICVuyG2AsjLzaWRiT58J4c/MGk046N1f2s79/DyA9081YWWihCzDfnfm7t7mS3iCRhOHD44mIZQc66DUkcjyqpLM4OsFt0Wz4ZIxI65vw8Ve9mW8El1A6zOXljfVjgEq2qnQAaHiHLoKZA8uGeqq7SpmwyAsFgQl/tnuTx2qAkeGRjg+qAfzpdScwrmx2DC9x7PuqzskuSL4qSSGhbmTzDIf86jTnpp21WDcX5EehWhb/baNpZu6HErYSM6aFjqdfIZPwqxK/C24WRQwCaYB2mpSJuvv/etNFDIUmEjqmWUKw4iATlcDQa8ulV2TvuAVq1OzYAxz23FgT8uteq6vPJU3x3V79GmtyYroLoyErxjqrY551wehpMkeIXGqv0lXuyGSZt9O0KJ2TcAs2VUKSLKyy8Q5sMfgMDHTBrlPbCmbVxb4Em4Iy7k7U9ZiKEIoQljevd93Zbq0IS8i5HpIvWN/MHoaVIwnpN1V2lqWtBilzYfI8wkjeK0W7i/KVmGjmjbFxGNGR15tj7Q6+Y+NIeMQxt14rUp3mF/6abNp6p4Eex9U8bibzi+g8RAnjAEg888mA8mwfccinxSYx2rLrqQ078uqdPbwTNTVSRQhFCEUIXl2ABJOABkn0oQBfJZBcu22to8IJFrH1GmIxjJz9pzy9PcapH91/YvRNAoae/8AI+vsPVS73eG1e4iklJFjA3DbRoue8ZNGkI+wugHmfPWpF7S4E6DRLZTTNjc1vXd1ieAPDvPFadYXsc0ayRMHRhlWHX/vyq0CCLhYj2OY4tcLEKRXVBFCF8IoQvMUYUAKAoHIAYA+FC6STmVjXaJvDdtPLbOe7iU4CJkcanUFjzOR00FUZnuJLSvR7PpoRG2RuZ5ngrnc7tCjitu7ui3HEAIyAWLr0H7wxjJxpj1qcc4DbOVar2a58uKLQ69iTt8duLe3JmVCg4QuCck8OdTjlz+6kyPxuutKkgMEWAm6rdnyzAkQGUFtG7riyR5HhqIJ4J0gZ/uW8bfdThu9fSa/R539WB/91SwPPApX6mnbliAX1t2r5Nfo06+oU/yNG7fyR+qpzljCh7QkuAAs5m4QcgS8eAfTiqJxcUyMRk3Zbwt9l03f2iLa5inK8YjbPDnGdCOfxzQx2FwK5URGWNzAbXWj7Z7TITak2/ELhvCFZT4M82zyOOmDzxVp1QMOWqxodlPEv7nV9exJO6O8V3bypHAxcSOB3bkkMWOp8weuR8c0iN7mmwWnV00MjC54tYahbyPWtBeUX2hCKEIoQuEV5GztGrqXTHEoIyudRkdK5cXspFjgA4jIpS3otmsp/wAoQgmM4W7jA0ZOQkA+0udfT40l4wHGPFaFM4Tx/p3a/wAT28vFKG1ozsu8ivLU8VrP4lxyKtgunyOV/wCRpLv23BzdCtGI/q4XQy9ZvrwPutcsbtJo0kjPEjgMp9DVwEEXC889hY4tdqF3rqiihCKEJD7V9vdzALdPbnB4scwg0P8AaJ4fnVeofYWHFauy6fHJvDo31/CqoNmPbWsNhEeG7vDxTOOccX1vkuF9+aiGlrQwalPMrZZXTu6jNBzPzNcNjyWM4nhZ1hlZGiRtCsUERAAVjgFn8T5HPJ8q43A64+WUphUR4XgXAIJ7XHs7NF33annSE2tj7UrtKHc5EELaRltP1jgFgtDLgYWf9BRqGxl+9n4C1h/J3HwGim7M3VuBdD/4s7yxMrTRgtnB1AKmUgBh5r1qTY3Yusly1cZi/sgA6HL1tw71olWVjpb3z3sjsY+jzsDwJn/E3ko+/lSpJAwdquUdG6odyaNT84qq3Q7Qop14LkpDKozxE4RwOoJ5HH1flUY5wetkrFXs18ZvHcjzHzmkPtA29DeXIeFCAi8Bc6ceCSNOgGTgnU5qtM8PdcLVoKd8EeF51ztyXLdvc25vPEq93F/rHBwf3Rzb4aetDInPUqmuigyOZ5D5ktI2N2cWcIHeKbh+pk9n4INPnmrLYGjXNYs205nnonCOz3TZb2qRjhRFRR0VQB8hTgANFQc5zjdxuu1dUUUIXiWFWGGUMD0IBH30WXQSMwlja/Z/ZTg8MfcsfrRYXX932T8qS6FhV6LaM8epuO1ZzvJuFc2oLqO/iH1kU8QH7San4jPwqs+Fzc9VsU+0Ypsj0T2+6rN0NrR2t1HNIhdVzyOqkjHEB1IBOnrUY3BrrlPq4XSxFjTY/MlqW8PaDbQwhoWWeR1yig6D1f7Pu56VbfO0DLNYVPs2WR9niwGv4RuLvqt4O6l4UuAM4GgcDquevmtcimxZHVFdQGDpNzb6JvlkCgsTgAZJ9Bzp6zwLmwVTsreS2uwRbzIz40U6H0PCcEioNka7Qp8tLLCf3GkBZptW7lW47yb9C2gh/WhT3NwoGmT00wM6jAwcHlVcTiucj5FbcTGmPCzpxnhxafnd7tWw+0G1njKXZSF8EMGOUcdeFuWvl+NNZO1ws7JUJ9myxuvFdw8x4Kn2XDFOk+zRKskLgy2UvPGCcp70ONPImotAILOHBWJXPjc2ptYjJ4+/iu3ZTtho3ksJvCylmQHoQfzi/M8Q+NFO63QKjtSEOAnZx1+x+y0urSxUUIXxmwMnkKELIdkEbS2rJcSfqIDx68uCMnus+8gufjVJv7klzoF6Gb+lpBG3rOy8Tr7KRZbZVpp7uUZSaGVtchhbRERqqYIwzyEHPpUg65Ljx9FB8BDGwt1BA/8AY559wVftbYNpGZJ4MMsTRD6K4JUtKo4Y+PiJJyc/DFRdG0ZjsyToqmZ1mPyvfpd3Gy87XhSCBoxKUaBlBETYMly+GlY9eCNcKvxodZoty9URF0jw618V9eDRkPEnVNe4Uf0m7utoYIRwIo+LmQoQMTjTOUX76bEMTi9Ua47qFlPxGZ87eqfqsLJSN2m7rrPEblMLLEpLZOA6DUg+o1I+IqvPHcYuK1Nm1ZjfuzofI/NVjlUl6NajuT2eABZrxctzSHoPIv5n9nlVuKDi5YVbtK/QhPefZaUqgDA0A6VaWKvtCEUIRQhZ9Ydo5e77hoQqcbLx8ZJAXOuMfs1WE93Wstd+zMMO8Ds7A2smXd7eu2vS6wMxKAE8SldDyIzTWSNfoqVRRywAF417VeUxVUUISJvpuAlwGmtgI5+ZXkr/AOTeo59fOq8sAdm3ValHtF0dmSZt8wsimiZGZGBVlJDKRggjmDVO1l6EEOAI0WmdlW664F7JhiciJc+zg4LH9rQgDoPfVqCP+RWJtSrN9y3xWlkVaWKlLbHZ9ayt3kQa3lzkPESBnz4eXyxSXQNOYyWhFtKZgwu6Q5H3SVvl9LiktYtoMssCScQkRcF1yA3EPtBeg5+tIlxAgP0WlR7l7XvpxZxGh4creKte0DaGz0svo8CoWYB4u6A4V8QySRyyMjHWpzOYG4QkUEdQ6fePJtob8clP2nsNY9m209svDLaqs645tkBpQfPiGc+6pFlmAjhmlRVBdUvjkOTrt9vol3fR+6nttqW3szBX97qNR/EoIPuNKlyIkbxVyjGNj6WTh6fgrWrG6WWNJEOVdQw9xGauA3F1597CxxaeC711RSx2jbUNvYyFTh5MRr/EcMfgvEaVM7Cwq7s+ISTi+gz+eKSdm2ph2UkafrtoyiMfuHT5BMn+KkNFo7cStOR+OrLjpGL+P/aedsbk2tzFFG4Ze6UKjoQGAA5aggjrginuha4ALLhr5Ynlw46gpZ2zsWHZ77OiTPdG645GfGWbACk4AHwxSnMDMI7VeinfUiV7tcNh3XX3bG5rzbRk7qNoYJFzPNxKePiOWVAc4JI8sc/cR0RL8tOK5DXNZTjEbuGg5d6vez7YctpHOsmQrSkxqxBPCNATjTJxmmQsLQbqrX1DZnNLdbZ96Q959+p2vC9tKVij8CAaq+DqxB55PL0Aqu+Y4rtK1abZ8YhwyNzOfcoW8e+9xeQrC4RADlymfHj2dDyA1OMnJx5VF8xcLFNp6COB5e3Plfgmrsx3RwFvJ18R/Uoeg+2R5np6HPWnQRfyKobSrbkws8T9lpdWliqBt3aYtoHlKlyo0RebE8gMeZqLnYRdNgi3rwy9u1JR3p2tN+ps4ol5gzN09xZD91I3kh0C0v0lGzryE9w/BVRJvZtTnxx+5YH/APcKgZJPgVgUlJyP/wBguOw72+muUkaSbvjMmmeGMRZ/O8Snw4IxgDxZz5iuMLy651UpmU7Iy0AWse+/DPXv4Kh2d/8AMD/Wy/hJSx1/qrcn+m8G/Zc91tuzWaSvCoJZUUuwyE1ONPM8hmuRvLRcKVVTsncGvPPLmtf3E3lF7b5Yjvo8LKBpr0YDyb8cjpV2KTGO1eerqXcSWHVOnzsTJTVSRQhJHaNuiLlDPCv59BqB/pFHT94dPlSJosQuNVp7Prd07dv6p8vnFZ3urvdNYd4EAdXHsPkAP9rT00I66csVWjlLNFsVVEyosTkRx7FKs9/bsXUc8shZFOGjUYXhPPC+Y5g6nSuiZ2K5S37Oh3RYwZ8Dxutttp1kRXQ8SsAykdQRkH5VeBvmvMuaWkg6hIvaYiyz7PhIzxT5Yea+EH8aRPmWjtWps0ljJXjklvb2x40uNpxxoEC2yuqj95Gcj+zSntALrcldgmc6OFzjfpEeRA9VpO6MwksLY8wYEB+CgH8DVqPNgWNVtw1Dx2n1ST+S+K3v9m48Vu/fwfut4xj4ll+NIw9FzOWi0t9aSKp/yyPeMvyrTsh2r3to0ROsLYX9xhlfkeIfAVKnddtkna0OCbEOPqnurCyllva5cmW4trRTqfEfe7cC/g1VKg3IatzZTQyN8p+WzKvLe1V9qQxKPzdjbDA6BpMKPjwrTAP3AOQVVzy2lc86vd5DP1Kdqes1VG8+wUvYGhc8J5o45qw5H+RHkahIwPFlYpqh0EmMfTmpex7eSOCNJX7yRVCs+McRHWutBAsUuZzXPLmiwPBTKklrMO03dW2iiN1HiJ+IAxgeFyx6D6rcyTy0PvqrPG0DEFt7Nq5Xu3Tsxz5JU3F2B9MulVv1UeHk9QDov8RGPcDSYmY3LQrqncRXGpyHzsW8qoAwNAK0F5RfaEIoQsh7T7SNr7LTrGe6TwlHPVtcqMVTnAx6r0GzHvEFg2+Z4jsSp9Bh/wDNp/dy/wCVJsOa0N4//DzCtN3bSISpi4V/z0J/VyaESjA1H1jpU2AX15JE734D0LZO4jl9lF2f/wDMD/Wy/hJUW9f6qcn+m8G/ZXXZRYJcfSopBlHhUEfE4PvBwR6ip07Q64KrbVkdHge3UEqBY3E2yL8hskKeF/8A1IidGHrjUeoIqIJienPaytp7jw7CtvtrhZEV0IZWAKkciDyq+DfMLy7mlpLTqF1rq4ihCxjtP3eFvcd8gxFOc4HJX+sPj7X9qqM7MLrjivSbMqd5HgOrfT8aLt2Z7r293xyzHj7tsdzjQ5AIZvMHJGOWhzmuwRh2ZUdpVckNmsyvxWvogUAAAADAA5ACrq86TfMpH2hsye42zG7RsLeBAVcjwk4JwD58Rxj9mq5aXS34BakcscdEWg9Jx0+fM04T7OicszRqWdO7ZsDJTXwk88anSnloKzhI8AAHTPxXzZezo7eJYohhF0UZJ655n30NaGiwRLI6Rxe7Upb28BBtO0n5CZWt39frJn4ilPyeDzyV2A7ylfHys4ehStuX+h7YmtuSPxKo93jT/DkUmLoSFqv1n79G2XiLex81rFXFgLKJP0neEDmI2190UZI/xkVU60y3h+1s49v3PsmjcMd5Lf3J/wBLclF/ci8K/wA6bFmXO7VSrui2OPk2/ic0305ZyKEIoQsw7Qt8bm3uxFbycARBxjhUgs2v1geS45Y51Vmlc11gtvZ9FHJDikF7nLVJ28G9VxeqizlcISRwrjJOmTqf+zSHyOfqtKCjjgJLL5rT+yzZQhslkx4p/GT+zyQfLX4mrUDbNvzWHtOYvmLeDcvdONPWcihCKELIe0+4gW+xJEzt3SaiUrplsDHCfXWqU5GPML0OzGyGDousLnhfklP6Xaf+Xf8A/YP+5Sbt5eav4Jv8v/z+Va7uXNuZU4YWH56DOZidTKOE+x0OuOtMYW305JFQyXAbu4O4dneomzmH5QOo/Wy/hJUR1/qmSD+m8G/ZMnYmw72f+qT8TTaXUqltrqN7ymrtK3a+lQd7GMzQgkY+svNl9Tpkevvps0eIXGoVDZ1Vun4HdU+RS/2T7zYP0OQ6HLQk/Nk/Fh8fSl08n8Srm1aX/eb4+61KrawkUIVFvtsgXVnLHjLAcafvLqPnqPjS5W4mkK1RzbqYO4aHuWK7ubxTWbM8BXLrghhkeYOMjUfzqix5ZmF6WopWTANfwTXunv1dy3sKTy8Uch4OEIoALeydBnngc+tOjmcXgFUKrZ8LYHFgzGepWuVcXn0UIRQhKXadEfoRlX27eRJl/hOv3E0mcdG/JaGzSN/gOjgR9Up75yCHa9rcL7Mixv8A4irf4StJkykBV+jGOjfGeF/f1WscQq4sCyyfcV+PaV7OfqrKQfe+n3LVOLN7j3rfrhhpo2c7eicezWPGz4m+2Wf+0xNPh6gWdtE/1DhysPoE0U1UUUIRQhJu83Z7BdyNMrvFK5yx9pSQABlTy0A5EUh8AcbrSptpSQtDCAQFj81iRMYAwY953fEORPFw5FUyM7L0Ik6GPsv91+jLSARoiLoqKFA9FGB+FaQFhZeOc4ucXHiu1dUVT733UkVlPJEeF0Qsp8se+oSEhpIVikY18zWu0JWP/wBOtof+YP8AZX/KqW+fzXof/jqf/HzKmpte5miMskymQo7qGgjbKRHhOWIyMsSB7qlicRclKMEbH4WtyuAczqfmap/6S3HnH/cxf7tQ3jlZ/SR9v1Puvqbz3IIIaMEHIIhj0I5H2aN65H6OI8/qfdehvXdZzxpnz7qPPrrw0b1y5+ih0sfqfdeoN77xPYkVCefDHGPwWuiVwXDQwu1F/Eq72Zv3ei3uGMiuyGLhLINOMsGGmNPCKm2Z+EnuVaTZ8G8YALA348rKi2dvRPBI8sSQLI5JLd1kjPML4tB6CliQg3FlbkpI5Ghri6w7fwrCftG2gyle8jXPVY8Ee4kkfdUzO9JbsymBvY/X8J47NdoXlzGZJpleJSVA4PGSOpblgZ8qfC5zhclZe0Y4YnYWNse/JPFPWYvzrvJZCC6ni5BZDj0BOR9xFZrxhcQvYU8m8ia7mFpe7vZrBGUlllaVgVdQvhUEEEHzOuOvwq0yADMrFqNqSOBYwADTmU/1YWSihCKEKq3rt+8s7hPOJvwNQkF2kJ9K7DM09oWXb8vx2OzZ+vdYz7gpH+zVSbNjStyhGGeWPtTt/SRfOrGNZn6YpN7Om8G0H69yT8+M0iH+RWltAZxN7fZaHuEuNnWn9Sp+YzVmLqBZFcb1L+8q/piqIoQvjHAoQsuuu1hwSEtV0JGWlPT0CfzqoansW6zY7bXc/wAvyk3dgd5fwZ+tOCfeTxUiPN4WjU9GndbgF+hK0l5FFCFB23ZGe3miBAMkbKCfMggVFwuCE2F+7ka/kQsOn3PvkYK1vJqQvEo4l1OM5Xp1yaoGJ44L07a2ncLhw9F22yyrC7IfDJILeP8AqbcZYj0aXhJ+NddkMu7wCjDcvAdqBiP/AJO0+gS7SlcRQhFCEUIVrsxC1tdhQWOYNFBJ9uToKY0dE+CRKQJYyf8Al6BSNmbn30+OG3dQfrSDgH+LX5ChsTzwUJK2CPVwPdmnWw3GisozNcfpEx8Mcar4eJtFABPibrk4A8qeIQwXOZWZJtB87sEfRHEpq3GwtnFF3ZieJVSVCoB4+BSxOOZbPFnnrrrTouqAqNbczOde4NyO66v6YqiwztOixtCYfaVT81x/KqE46ZXqNmH+nb4q52d2pyRoiNbK4VQuRKQTgYzgofKpipIGirybIa4kh9r9n5Wo7Nu++ijkxjjQNjnjiGcVbabi6wpGYHFvJSa6oIoQo+0FzFIPNGH3GuHRSYbOCx/bvi2Js8+TEfcw/lVN/wDaavRQZV0vzkl78pN5mlYirW5CZuztfze0F69x/vimw6OVPaB6UR7fZaLuG2dnWn9Sv3CrMXUCx64f1L+8rubuW3RnnKtEGYlhgFF4jw8XQgLjUa+h5125bmVDA2QgM1yy5lR4b6a6ZHhAS3Vxkt7coB1wPqqOfi1OMYHM8uXaaKZjZECH5ut4D38FesMg0xVQscu+zG+BJUwOCT9dgfvT+dUjTvXo2bVgtnceA91Q7qHgv7fP1ZgD78kfjS4+uFbqs6d9uS/QdaK8iihCKEJf372mbeylZTiRx3cf7z6D5Zz8KXK7C0q3QxCSdoOgzPcF52burALGK1ljV1VNc8+I6sQeYPETqKGxjAGldkrJDO6Vptf0WWb87rGwlXhJaGT2CeYI5qfuIPX4VTljwHsW7Q1f6hpvqNUs0pXUUITBuPu+L257tyRGq8T45kcgAemSefkDTYmY3WVStqTBHiGpyC2vY+xLe1XhgiWPOMkczjlknU/E1eaxrdAvNSzySm7zdWFSSVVbxROY1eNQxikWThJxxBc5APng/dUH3tkn05biIdxFlx3UkaWNrhlCC4Kyquc4UxoBk+Zxn41yPMYualVAMduxnhuPMq7pirLDe1CQHaMvoqD5L/zqhP1yvUbMH9OPFdbHs3vZVV8worKGHE7ZwRkaBDrr510QPKi/akDCRmbdn5WxbJtTFBFGSCURVJHLIAFXWiwAXnZX43lw4lRTJJbqzyOHj4mYk4BQEnGM4BAGNDr5Z0FRzbqp2bIQGix9V5tt5bSRlSOdHZzhVVgTyzy8sCgSNOhXXUszQS5pFlYXzYic+SN+BqR0SWC7gse23psSwHmxP3PVN/8AaavRQ510vzklj6EaVhKu70J13BThvr6D7SyDH7rn+TU6HruCza83gjf3eic+zaTOzoB9jiQ/wsRT4T0As3aI/qHHnmpsOxuKVnncyBXLRRn2UzqCR1fOcE8hyqWHO5SjNZoDBbLM8T+F12vbRAd4z90QVZmBxxBCDhh15Y86HAarkTndUC/5VoDU0hLu3t9bS0Yo78Uo5xoCSNM69B05mlPla3Iq5BQzTDEBlzKxOS9AuDMoKr3veAHmBx8WKo36V16YRkx4Dyt5WX6MgkDKrDUMAR7jrWmvHEWNivdC4ihCSdvD6XtS1t+cdsPpEg/a07sH/vrSH9KQN5ZrTgO5pXycXdEd3FO1PWYs37Zrhe7t4/rF2b4BcfiwqrUnIBbOx2nE53Yssqot1FCE0dnG2VtrwcZwko7snyJ1U+7Onxp0L8LlR2jAZYejqM/dbnV9eXRQhVG8zMY0jVmTvZVjZlxkK2c4yDqcY+NQfpZPp7BxcRewJXLdWAwo9vxs6wMsaFsZ4RGhwcAciTj0xXIxYW5KdU7G4SWsXZn6lXlMVVfnney7E15cONVMhA9y+H+VZshu4r19IzdwtHZ+VrG72/llMEj4jC+AoWQYyeQAb2SfTOauMmYclgVGz52Xda47PbVNrMACToBqacs8Jc2DsmGRFldZJT7SGccgckcEZ9ka4BI4vOltaDmVcnme0losOdvuePor+WBWKkjJU5B8jgj8CanZVA4i4Cg7zXHd2lw/lE3+ya482aSm0zcUrR2hZXvsvBs7ZsPXuy2P4QP/AHVTlyY0LeojiqZX9v3TX/RceVPwLO/VKlg/R94cchKxHwkjyP8AEBSh0ZlbP7mzu77H2TP2fNwG9tzzhunx+7IeJT8dadDlcdqo1/S3cnNo+oyKsdpWFuZy0szoXQYjEzRg8JOThWAY+ID00qRaL5lJjkkEdmtvbjYH7KDtHYNuwzALQnHKZO8z/HxZX76i5g4WTI6iQHp4vA28rJnts8C5IJwM45ZxrimhUnalZN2lbuzNfGSGGSQSoCeBCcMo4TkgYGgXnVOdhx3AXoNnVTBBhe4C3M+KUtqbEuLYKZ4mjD54eLGuOfInHPrSXMc3ULQiqI5SQx17LYezXagnsY1zlofzTa6+H2fmuKuwuuxed2jFu5yeBzTVTlQXiaUIpZjgKCSfQc6F0Ak2CTuziEy/Sb5/auZTw+kaEhB9/wBwpEIvd54rR2i4NwQDRo8zqrvePeOGzXxsneMMojNw8WPXBwPXFMe8N1VWnpnzHIG3E2use3iu5L2bvZZ7YHHCqiXRVGTgaep161SeS83JC9FTsbAzA1rvoqz8mj/X2397/wBNQw9oT97/AMXfRH5N/wDXtv73/pow9oRvf+Lvog7MH+vtv73/AKaMPaEb3/i76LStwd6uELbXM8LclicSZY50CNkanlg/CrUMv8SQsWupLkyRtI5i3mtDqyshR76zSZCjjKnB0JBBByCCNQQRnIrhAIsVNjyw3avlhYpCvCgOpySzFiSepZiSTy50AAIfI55uVC3q2qLW1llzqFwvqx0X7zUZHYWkplLCZZWs+WWC7J2TNcEpAjSMq5IGOXLOpGuaz2tLtF6uWZkebza6Yt0N17g30AmgkjVG7wl0IXwagZ5HxcPWmRxuxi4VOrq49w7A4EnLXmte2835h1DBC+I1Y9DIQoOOvPlV12i89AOmDa9s/pmo3HfR80gnHmrNEf7JDj/EK50h2qdoHcSPP29F22btJ5ZHRoXi4FUnj4TksTjBUkEYU/MV0OudFGSIMaCHA35Kn7TZythIi+1MyxKPMuw/lmoTHoKzs1t6gE6C5+iUN+Yu82naWq6iNI1+bEn/AAqKRKLyBq0KI4aWSU8b+nuVq/diriwblZd2qxGC8trtfIA++JuL7wxHwqpUdFwctzZZEkL4T8uExWcqxbW4h7F7bq6nzaL/AKWpoyk7wqbwX0ljqw+v5CabpIwQ7geHwgnpxEafEgU021KotLtAl6EG4aSO3VBDxkm44VOM44ljBGGYNxeI+EZ6kYpeuQ+qtG0YDpNf8ffl3a9yv9nWccCLFGMAAnGck5OpOeZJOp9aYABkFVke6Q4nKXXVBZ32s7WtjD9HJ4rgMGULjwa68R6ZXIxz1FVqhzbW4rY2VDKH7z+Pr3JT7N9vi1uuFziKbCN5Bs+BvmSD7/Skwvwuz4q/tGn30Vxq3P3Wz399HAnHK6xoDjiY4GTyq8XAC5Xm2RuecLRcpS3926kllwW0iu9y6xKVOdGI4uXLTT40mV92WbxV+hgLZ8UgsG5+ylbd2gdlWMIiRX4OCPDEjpqdOuRn4117t2wWUII/1k7sRte5Wabwb0reyLJPbglV4QFlZRzznQVVfIHm5C2qekdA0tY/XsBXyXZqLb/SXsWWIvwDiuJQxJ6hSvs+tGEBuLD5rolcZN2JLnXqj3Uyx3aM0SypYjDrxIpvHDOo6quNRUhHcXw+aU+rwOLTJpr0BYLzsjd/6SneR2QC8RUF7t14mHMDI1OQR8KGsxC+HzXZandOwukz7GArjYbIWaSSNbHhaL9YZLqRVT3k1xrbm2HzUpJyxocZNdLMBuuV+iWcyh7PhkQrIpFy7A4OVI0wRkVw2YdPNSjLp2EtkyNx1QE+7mb9yXtz3LQog7tnyrE+yVGNR+1ViOYvdayyqzZzYIsYdfMD1T5VhZSKELIu1nb4llW1Q5WE8T+RcjQfwg/M+lU6h9zhC9BsqnwM3p1OncuvZLta2iMkch4J5WHCzY4SoGig9GzxHB55GKKdzRkdVHasMrwHNzaFrFXFgqn260hKqLczxYJkAKg9ODh4iPECCeY6a1B1+V1YhDdcVjw+69W28EBIRmMUnIJMCjH3cWje8E0B40XHU8gGIC45jNWULqw4lIIPUdamEkgjIpU3n/P39jbcwjNcOPRBhfvakvze1vir9N+3TySc7N+qVt2/0zbck3NIi7D+Ed2n4k0lnSlJV+o/YoQzibe5WsVcWAlLtP2aZrF2UZaIiQe4aP8A4ST8KTO27FobMlwTgHQ5e3mlO0vDJsy2uV1l2dKOL+rGAw9xTHypIN4w7kr72Yap8Z0kHn/2tNnijuYCp8UUqfNWH/OrZs4LEaXRPuNQo9rdvIvDDH3YUlSXGACpwQqg6gY55A8s1EG+ik5gabuN+73ULYkRkuJZy7OqZhjJOhIP51gBoBxAKNPqHnnNcbmbpsxwxhgFicz9vLPxTADkelMVRYNvPuxLb3jQxo8gfxx4BYsrE8z5g5BJ9D1rPfGWusF6umq2SQh7iBbIqNtnde6tY0knj4VfTQg8J6BsaAnpqeVcdG5ouVOGrilcWsOY+ZKxudrXG0LWG2A7ySFixUe1IoBCtqdSoJBA1OQcc6kXOe0N5JLYY6aV0hyB8j+fwltC8MgI4o5VORphgRy560rMFXDhkbbUFOW1tsT3OyOO4weG4VVfkWABzkctDpnrT3OLorlZsUEcVZhj5ackjFgeoqutXNN99t9ZtkrFJOHuBPnhZvEEGcfACnl947E5rOZTFlWXNbZtvNMWwt4rJIbQm4hUQwFJBIGMysQMiMj6uR0B0xTGPbhGen1VOemnL39E5m4t1fFVm6227fuVjlmt+CK4Msa3AfjQcRYMGBwzeI6dCTmoxvbaxI8U6qglx4mtdcixw2sctOwKVZ7220j368cUffurQtOhKHgCjxDp7OQD/wAq6JWku7VB9FKxsZsThvcDXwSzvxdWj3ANqY8cAEjRjhRn6lR5etKlLS7oq9RMmbHaW/ZfWyseyU//ABD/APC/+1HUqfrpW1f9P4j7raqvLzKVt/N6lsoeFCDcSAiMfZ83PoM6eZ+NKlkwDtV6hpDO+56o19lkexNgXN80ncrxlRxMzHGSTyyfrHU1Saxz9F6GaoigAxm3z0X203ZuJLlLV4njdzrxDko9ps8iAPvx50CNxdhXH1UbYzK0ggLfLeFYYlQZKxoAMnJwoxqep0rRAsF5NxL3EniqxZ1hQ3Msjt3mCqA5HiA4UjUcydPPJJOg5RvbMp2EvO7aBlx+5KO9klxFdW6KkoIGHD4OCeFwVwDgE5GRke7JmcnBds1nSjdmPD6K2t4VjRUUYVVCgeQAwPuFSAtkq7nFxJOpWdrtPA2jtLPP9Ht/cvh0976/Cq+K2J/gFsbq+6pv/Z3j+F37HNl8FvJMR+sbhX9xBjP9ot8qKZtm3UdrzYpAwcPU/iy0KrKyF4ljDKVIyCMEehoXQbG4WRbroLLaE9jP+pnzFryIOe6PxVivvOKpM6Dyw6FegqSZ6ds7NW5+/nmnLcC4May2MhzJathc82ibWM+4A4+VPiNugeCzq9ocRO3R3rxV5t+aVYWECs0rkKvCPZ4tC55DCjJ1OuAOtMde2SqwBpf0zkPlvFc7HZziNI893GqhQqHLEDqz+Z641z1NcDcrLr5AXF2pPzT53Kws7ZYkVFzwqMDJzp0GT5cqkBbJKe4uOIrriuqKT+0vbkUNs0LKskkykKh6D7Z8sHGPWkzvAbbmtHZtO+SUPGQHH7LGIJWRgyMVZTlWBwQR1BqjovSOAcLEZJkTat1tFxFI9szn2e9RFJPkrYyD6Z1puJ0mRsqRhiphjaHW7CfMJmg2BthIliX6L3S8kIUgfNDrrzpoZKBbJUnVFE52M4r8/hR/R/a/2bP+7j/4dGCXsR+oo+b/AKn3R/R/a/2bP+7j/wCHRgl7EfqKPm/6n3R/R/a/2bP+7j/4dGCXsR+oo+b/AKn3R/R/a/2bP+7j/wCHRgl7EfqKPm/6n3R/R/a/2bP+7j/4dGCXsR+oo+b/AKn3R/R/a/2bP+7j/wCHRgl7EfqKPm/6n3XSDY22kOU+ioeWVRAce8JQGyjkoumoXCxxHxPuqrbu8u1LRgktxCX6qgViB66aZqLpJG6lWIKWkmF2tNuZSXtC9knkaWVi7sckn8B5AdAKrkkm5WnHG2Noa0WC0/sl25EYvopVUlXLA/6wE6n94ZAx5AVbp3i2FYe1ad4fvdR6LQ8VZWOoN5PKxKQcHEvtNJkqCeS4HM/HQY55qJJ4JrGtGb7+Cg7A2dEQJjAI5gWUrxFlRgxVjHnRQ2M5AGh99RYBrZNnkcOgHXGXj3qZZrK7lpkVAn6tVfizkasTwjB6Y9+uukhcnNKfgaLMN765WVbv3tRobYpH+vnPcxAc+J9Mj3A5+VRldZthqU+hiD5bu6rcz3D3SBvtHwC02Vb6mPBbHWR84z/aZj781WlytGFrURxF9VJx9B8stX2TYLbwxwp7KKFHrjr8edXGjCLLBlkMjy88VLrqWihCzrta2ISiXkejRaOR9nIKN71b8fSq1QzLEFsbKnAJhdodPv8AVcH2uXit9rRLmSH81doOZj+sfgcMPQ+lcxXAkHDVSEOFzqRxyObT2/MlpFvOsiq6EMrAEEdQeVWQbrGc0tNio42lH3kkZJBiUO5IwoDZx4jp9UmuYheynunYQ7nkFVSTy3uO4JhgBB74jxSFTkd2p+pnmzc+gIPFUbl2mieGsg6+buXLv7ewePJWthtGOVpEVgXibhkA6HAPLJ0OakHA5JD43NAJGR0S1v8Abmi8XvYsC4QYGTo4H1T5Hng+tKmixZjVXaCu3Bwu6p8lR7o9mw4e8vRkkeGIMRw56sR9b0BwPWoRwcXK1V7UN8MP1Sjvru39AnCCQOjjiT7QAOPF8eRHPB8qTLHgNloUdV+oZcixGvJWe7PaJcWwCTZniHLJ8aj0P1v4vnUmTluRzSKnZkcubOifL8eC0vYm91pdAd3KAx+o/hb5Hn8M1abK12hWLNRzRdYZcwr2mKqihCKEIoQqnbG8lrag99Kqn7I1Y/wjWoOka3Up8NLLKeg1ZxvJ2mSygpaqYV+22C5HoNQv3n3VWfUE5NyWzT7KYzOXPs4JX3b2Q19crF3gUtlmZiSSBqcebe/18qSxuN1leqJhBFjtpw+cFoG8PZlEYR9EysqLqHYkSe8/Vb1GlWX04t0Vk0+1Xh/7uh8l07PdxzARc3I/PfUTPsZ0ycaF8fAA0Qw26TtVGvrxIN3HpxPP8J1v7wpgIhkkPJAQNOpJOgH4mnk2WaxgdmTYKqOyZUBltWKSPkyRStxK7HrnXgb1XTlkaDEcJGbU/fMd0ZBcDQjUe/jn2qHYWlpK/dkXENxqWjM0wI838L8JUk+0NMnHPSogNJtndMe+VrcWRbzsPppe/Ymi3hWNAq6Ko6nPzJ5+8021lRcS43KQvyos08+0pRm2tA0dsPtvydh7yAo/5VXxAkvOg0WtuixjaZvWfYu7Bw9yq/sy2a9zcy382viIX1duZ9yr4R7/AEqMDS5xeU7aUrYom07Pg/Oq1KrawkUIRQhc7mBZEZHAZWBVgeoIwRXCL5LrXFpBGoWQ2TnY9+8M2TaSjBJ1BQ+y/vXJU+mfSqY/afY6L0LwK2nD2dcevLx1Ca925/yfcfQZGJgky9pIdRg6mMnzHMeefUU5hwHCdOCoVDf1Me/b1h1h902XmzopSDJGr41GRnkcjTkcHzpxaDqs9kj2ZNNlVyXz3bGK3LRxKeGWbBDA9Y4wfr+bkYHIZPKFy7IJ4jbEMT8zwH3PZ2ce7WwRILZFVQqAaKoGSfPAGSSTqedSyakkvlJJzXXZt8s6d4oYKSR4hg+EkH4ZFdBuLrkkZY7CVKrqgsO7R7W5F3JLPGVRiFjYarwD2RkcjzODjU1QmDsVyvT7OfFuQxhz4jtVhuj2fG7tzNK7RceO54caj7TAjUHoBjTXrUo4MQuUqr2luZMDRe2qWd6NgtZzGF2VzwhsgdDnGQeR0NKezCbFXaWoEzMbRZeLDb11APzU8iAdOIkD4HIFAe5uhXX00UnWaCreHtDvxymVvein8Knv381XOzKf/HzX2XtE2gf9Kg90aj8aN+/mgbMp+R+qq73ea7mHjuJCp6BuEf4cVAyOOpT2UkMZyaPneo2xdmG4nSFCqtIcAty5EnOPQGuNbiNlOaXdMLznZO+2ezIxWpkikaWdfEy4AUqOYUc+LrqdeVPdT2bcarMh2qHy4XCzSlPdO1uJLiN7VC7o4bPJR58TcgCCfXWkxhxddqv1b42xlspsCv0GK0l5FRNqXphjLhC/oOg6knooGp6+QNRcbBMjZjda9lU3PfWjSTZa4ifxOMDijIGAVwNYgAMrqRqdcmom7c9U9uCYBnVI05H89unBfY0aG0kaKYymRS0I8JHG+Sqx4H6vJGAc4A50aNyKCQ+UBzbW17hrftV1BFydgBIVAbHprgemSamFWceA0SvvhtB5pF2dbEiWUZmcf6KLqc/abGAPX1FKkJJwBXqSNrGmok0Gg5n8JM3ll+lTQbMsv1MJ4NORYaMxPUIM69Tn0pD+kQxugWlTDdMdUzdY5+319Fqux9mpbQpDGMKgwPXqSfUnJ+NW2tDRYLBmldK8vdqVNqSWihCKEIoQl7fbdpb6DhGBKnijb16qf2T/AJHpS5Y8YVujqjTyX4HVIO7V4LmI7MvC0cqt+jyHRo3XkufMY011Bx5VXYcQwO8FrVLDE79TDmD1hwI+a8k77qbedma0u/DdxDmeUqjlIvnnqOlPjeeq7VZlVTtAEsWbD5HkVdX8EnOEqhLAyeEZYaAkHowAGpzyxUyDwVVjm/zz5fOSqtsQtbqWiJaSYiIFzlgz6BlJ+qoyxTQYBIxrmLstE+EiQ2doM+yw99LqbNdJaJDBGpdyvDFGvMhAAWJPJRplj5jmSAe3DQAEsMdMXPJsOJ+eQXeK9cFRNGE4jgFX4hk8gTwrjPux91dueKiWNN8Bv4W91LuIFkUo6q6nQqwBB94NdIvqltcWm4NivSIAAAAABgAcgBXVwm+ZWS9oe7N5LdyTpCZIzwheA8RAVQNV58+LlnnVOaNxdcBeg2fVQNhDC6xz171e9lGwjHBJLLGQ0rcIV1IIRPMHzbi+QplOywuVV2rUB0gY05DlzKpO2GxSOS2ZEVAyyA8IAyVKEZxz9o0upABCtbIkLmvBN9Puqzsrs1lvjxqrqsLNhgCM8SAaHrqajAAXp21HlkGRtmPun/tG2EJrJu6QccREihV1IHtAAdSpPxAqxMy7Mlk7OqME4xHI5e3ms/3R3XvjcQTCBkVJFYmTweEHxYB19nPSq0cb8QNlrVdXBu3MxXJB0z/C26r68yuEFvHEpCKka5JPCAoydSTj8a4ABopOc55zNyoNztMmUQIOB2Qssjr4TjGeEacZHFnGRUS7Oya2Lo4zoOHzRRI7+S2Xgu1Lx8vpCglTnn3i6mPmddV9RoK5ctyd9VMxtkOKLI/4+x4+qsdizBogAwbgPDxA5yB7Jz1ypU/GpNOSVK2zu9c9nbEjhkkdc+NsqmTwpn2iq5wCxySRjNAYAbrsk7ntDTw48T/1wUPeveH6KqpGve3Mp4YYhzJ+0fJR1NRkfhGWqbS029JLjZo1Pzikbbl9+TYWgWTvdoXHinlGpXi6D8FHrnypD3bsW4lacEf6p4eRaNug+eZTN2c7q/RIu9lH5+UDIP1F5hff1Pr7qZDHhFzqqW0KvfPwt6o8+32TlT1nIoQihCKEIoQihCRu0Pc76SPpFuMXCgZAOOMDlj9sdD15eWK80WLMarU2fW7r9uTqny/CoNj7TXaSJDM5h2hD/wCHuORLDofXI8Snn8xUGu3mR1GhVuaI0pL2C8btW/PIpx3a3lZ3NrdqIrxBqPqyD7aHqD5U5klzhdqs2ppQ1u9iN2Hy7Cri52WjzRzZPFHnTJwcqVzjlxAE+LngkVMtubqu2UhhZzXCzh/S53b2uBFT9wZJx73Jz7h6VwDpEqT3ftNA7fr/ANLjti472aK2j1YOssv7CIcrn9pmCgDqOI9K443IaFKJuFhkd3DtJ9h9lz2mskHCY5meaaVVVZNUOdW8I9lVRWPhI5a5odcaHNdjwyXxCwA4a9n1PNWNtfN3jRyLwlUD8YPhYEkddQRw6g+Y1NSBzsUpzBhDmnstxXe2vopPYdW/dIOnn7vWugg6KDo3N1CkV1RUa8sIpsd7GkmOXGoOM88ZrhaDqpskezqmy82ezIYiTFFGhIwSqgafAUBoGgXXyvfk4kqXXUteO8GeHI4sZxnXHnihdsbXVbe7Wde8EcDu0YyckKCNfZzknkelQLuQTmRA2xOtdR/yjb3Q7mQGORhkRygAnyZdSr40OVJrmIOyKlu5Ium3Mcx9+Xiul1bNcQ4BC3ETZVuiypyP7jDmOqtXSLjtXGuEb/8AifT3HqFJ2RtRLhOgkGkkZ5owOGBHvBx5jBrrXXChLEYz2cDzXSx2bFCXMSBOM8TAcs8s45A+6uhoGi4+Vz7YjeyrN595VteGNFMtzJpFCvMnzbyUdTUHyYcuKfTUplu4mzRqfnFJu0r8bMDTTss+1Jl1P1YVPIAdFGnqT6Ulzt3mc3FaMcf6qzGDDE36k+/opHZ9ui7P9NvMtIx4o1bnk/XYeeug6aHywQxZ43KFfWNA3EOnH2H3Wk1aWMihCKEIoQihCKEIoQihCRN/NxhcZuLYcNwNSo0EhGoOej6aH5+dV5YcWY1WpQ1+7/bk6vp+EuWW3YrtRabT4opoziO4HhdGHLiP1W9eR099LDw7ov15q6+nfCd9TZtOrdQR9x5pqtN4p7JhFtHWMnEd2g8DDoJMZ4W9eX400PLMn/VUHUzJxjp9eLePhzTXJDHMqk4cc1YHz6gj+VOyKzwXMNl9s7OOFSI0CgnJwOZ6k9SaAANF1z3PN3G6qbGYXF2768MCcCBlKnifV2wwBxgKoOPt1AG7r8k943cIbxdn4DT7n6L1tte9uLe3PsMHkkH2hFwcKn9ks4JHXhodmQFyHoxukGosB43z8l73qbgtzIPbjKtH+9xAAfxZ4ceRrr8hdcps5MJ0OqjbVuHguO+DMYURRMmSRwuzDjA6FOEE45qW8hXHEg34KcTWvjwcTex+3j6qxuSxmi4ZGClWYgcOGC8OOYJ+t0IqR1CS22A3HJR9ks1ynfM7Krk92qnACAkKSRqWIHFroM4xprxvSF1OUCN2ADTXvU7Zts8acDyGTBPCzY4uE6gNjAJGoyByxUgLJUjg43AsqyxgSC9kRVVVnjEgwMZaM8Mn3PH99QAs7vT3uMkIJ/ibeBzHoVYz+GaNujgoff7S/wCy3zqR1SW5sI5Z/ZQu5hJNpMEYHxRq2DlfT1U5GnIcNcsOqUzE8fusv2nt/K7bM2R3DuVlkZGAHA54uErnHC3PGDjxE8hrpQG2KjJNvGgEC/MfPRT4YEjB4QFBJJ9SeZJ6n1qQFkouLtUq7S3qeZzb7OUTSg4eY/qovPJ+s3oPv5UoyEmzFfjpGsbvKg2HAcT7JW2htiHZvGsD/SdoSaSztrwseg+PJB6Z8qUXCPTM81ejgfVWLxhjGg+eZU/crch2f6XfZaRjxLG+pz0Z/XyXp18hKKH+TkqsrwG7mDTmPQLSasrGRQhFCEUIRQhFCEUIRQhFCEUISzvdubDfAtpHPjSQDn5Bh9YfeKVJEH96u0lc+nNtW8vbkkKLad3ssm2vIu/tW04X8SkH7DEY/gP3c6r4nR9FwuFrGKGr/chdhd81H3V3sVOcuyLgMvN7KYnT93JynUeR89KY3nGfBVZj/GrbnwePmav9m77Qs3dXStZz9Um0Un9lzgEUxso0dkVUkoHgYojjbzH3GoTOuDqMH1pqpZ6KJfWZZo5EIEkecZ5ENjiU+QOFOehA58qiRxU2PsC06FR7iwkndDNwrHGwcRqS3E6+yWJA8KnXhxzAOdMVwgk5qbZGsBw6nK/Icfqvdn4pZ+JGAOFHENGULrj0yW0ro1K47JrbFQdiWkkczQsCYokxE56pI2QnvQJw+7hNRaCDZMme1zA8ak5jtHHxvf6r7sSUW8f0ebKmMkI2DwuhJKFSPrAEArzyPIihuQsUTDeO3jePkeK+7rwMpuSyyqDN+b70sT3fAmMcRJC8XHp76GDVFS4EMAI0ztzuftZT9qbPMvAyP3csZJR8Z5jDAjIypHMZHIeVSc26VHJhuCLg6j5xXqC0csGlcOV9kKvCoJGM4JJJxkc+poAPFcc9trNFlK7tQS2BxYwTjXA9fLnUlC5tZL+198raFu7Qm4n5CKAcbZ8jjRfjS3StGQzKtxUMrxiPRbzOX/aX9r99Mgk2nOtnbHlbRv439GYan91R8qU65F3mw5K3FgYcNM3G7/IjIeH3KX5t4Jrr9D2XAYIeXgGGI6lmGiA+/J89cUvGXdFgsFbFMyL96pdid2+3FOO5u4cVpiWXEs/MHHhQ/sg9f2ufup0cIbmdVnVe0HzdFuTfXv8AZOVPWcihCKEIoQihCKEIoQihCKEIoQihCKELhe2ccyFJUV0PNWGRXCARYqTHuYcTTYrOtudmrxt3thIUYahGYgj91+fwb51WdT2zYtiHagcME4v229R7Kqk3tmi/R9q2onX9tQrn3H2W94x76hvSOjILqwKNj/3KV+Hu09wrLZH0dsfkzaD2zf6ifxL7sPn5gmptw/wdbsSJt4P9TEHf8hl6fdMA2ztKAfpFms4H17Z+frwNg0zG8ai/cqm4ppP7b8PY4fcL1D2h2WeGUy27/ZnjK/fqPvoE7eOS47Zs+rLOHYbq3td5bOT2LmE/xj+ZqYkadCq7qWZvWafopy30R5SIfcw/zqVwlFjhqF9a9jHORB/EP86LhAY48FDud4LSP27iIfxr/nXC9o1KY2nldo0/RU9z2hWKnhSRpm6LCjOT/L76gZ2Ky3ZtQcyLDtNlz/pFfz/+GsGQHk9ywQf2Vya5jeeq36rv6anj/uSX/wDEXVLtZcZ/Ke0s/wD29t4R7vD4z8cVB3/N3gFZiz/00X/s7P8ACpot7wn6Psm07snTiK8Uh9ca/NiaXvbdGMKyaIn9yqffyHzuVhsrs9ubl++2hK2v1Q2XPvPJR6L91SbA5xu8pUu0oom4Kdvt+fFaLsrZUNsgjhjCKOg6+pJ1J9TVlrQ0WCxpZXyuxPNyptSS0UIRQhFCEUIRQhFCEUIRQhFCEUIRQhFCEUIRQhcLyzjlUpIiup6MAR99cIB1UmPcw3abFJe2Oy+1lyYmeE/ZGGT5HUfA0h1O06ZLSh2tMzJ2fqqL+iW1rP8A8LNxoOSo+P8ABJ4fkaXupGdUq3+so5/7rbHu+4zXyTeza0I4bm1WRf24W/FSV+6jeyDUIFHRvzjfbx981CffGyf/AMRsyLPXGPwKio75nFqYKGdv9uUrz+WdjNz2ew9xH8mruOL/ABXdxXD/AHfn0R+V9ijls9j7yP8Aeoxxf4o3Ncf9359F9Xe7Z6fqdmRZ6cRX+QNG9YNGoNFUu68p8/wpkO+O0pPDa2aRj9iFz95IX7q6JZD1QlGipW5yyE+I/JXv8gbavP18hiQ9GkA/wx/gaMErtUfqKGDqC57vuVbbI7KrdMGaR5P2Vwi/d4j8xU20zRqq8215HZMFu3U+3knfZ2zIbdeGGNY18lGM+/zqwGgaLMklfIbvN1LrqWihCKEIoQihCKEIoQihCKEIoQihCKEIoQihCKEIoQihCKEIoQihC+NyoQEob1eyaS9X6bVZNtX2jVR+q34NFxsOdcbqpy6LU90eQq3GsGq1TzFyp6zTqvdC4ihCKEIoQihCKEIoQihCKEIoQihCKEL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jpeg;base64,/9j/4AAQSkZJRgABAQAAAQABAAD/2wCEAAkGBxMSEhUUExQWFRQXGCAaGBgXGBwfIBwdGh0cHxofIB8eHiglIRwlHhgYIjEhJSksLi4uHCAzODMtNygtLiwBCgoKDg0OGxAQGywkICY0LDAvLC8sLC80Ly00LCwsLDQ0LC8sLCwsLCwsLCwsLCwsLCwsLCwsLCwsLCwsLCwsLP/AABEIAOEA4QMBEQACEQEDEQH/xAAcAAACAwEBAQEAAAAAAAAAAAAABgQFBwMCAQj/xABOEAACAQMBBQUEBQgGCAQHAAABAgMABBEhBQYSMUEHEyJRYTJxgZEUQlKhsRUjJDNicoLBFnOSk6LRQ1Oy0tPh4vA0VGPCJTVEZIOU8f/EABoBAAIDAQEAAAAAAAAAAAAAAAADAgQFAQb/xAA7EQABAwIDBAkDAwMEAgMAAAABAAIDBBESITEFE0FRIjJhcYGhsdHwkcHhFCNCJDNSNENi8XKCFZKi/9oADAMBAAIRAxEAPwDcaEIoQihCKEIoQihCKEIoQvjMAMnQUISztffyytyVMveOPqxgt8yPCPiaU6ZjeKuxbPnkF7WHbklS67T55WK2lsCfNuJz/ZTGPnSTUE9UK+3ZUbBeV/28z7Llx7fueQaIef5uMfIktR+85Sts6Ljf6n8Lw+5u0X1nvlXzBmc/doK5unnV3muiupm9SO/gPyo77iJ9faMGfU5/F65ueblMbQP8Yj88F8XcSP6u0YM/9+T0bkf5IO0HcYj88FIj3Kvl1gv0b92Zx+BNd3L+DlA18B68fkPwunc7ft+XFKPRo3HyOGrv7zVy+zpOz6j8L3D2kXkB4bu2HvAaM/4sg/dRv3N6wXDsuGTOF/oUz7K7RLGYhWcwsekgwP7QyvzNNbOwqlLs2dmYFx2e2qaopVYAqQwPIg5FOVAgjIr3QuIoQihCKEIoQihCKEIoQihCKEIoQihCKEIoQihC8u4AJJAA5k0IAukXePtLgh8FsBO/LiBwgPv+t7h86rvqAMhmtWn2XI/OTojz/CXDsvam0h3lxIYIOf5zKKB593kE+9qXhkkzOQVze0lL0Yxid2Z+fsvVnYbLhPDGku05vKNcp93hA95NAbGNOkVx8lW/NxEY7dfdM9nBtN1Cww22z4+gxxsB7lAXNNAkOgAVF7qVpu5zpD9Pcrsu5csmtzf3Uv7KN3S/2V/zru6J6ziomua3+3G0d+Z81Ii7P7Ae1EZP6x2b8TXdyzkonaNRwdbuACkruXs8f/SQ/FAfxru6ZyUDXVJ/mfqvrbmbPP8A9JD/AGBRumclwV1QP5n6qNLuDs88oOD1RmX8DXDCzkpjaNRxdfvzUdtxymtte3cJ6DvC6/FW51zdW0JCn+vxf3I2u8LH6hcbmDacI4Xa1vUOnDIO7ZvTXKk+lcIkHIqTXUrzcYmHsz9ilq+ttmyHhubWbZkp+tw4j+BA4CPgKUQw9YYVdY+pbnG8SDz91xTd2/sx31hcfSIef5k5BHrHkhv4da5u3szYbhSNTTznBO3Ce331Hirvd/tNUnu7yPumGhcA4/iUjKn5/CmMqBo5Vp9lEDFCbjl+eK0C3uEkUOjK6nUMpBB9xFWAb6LIc0tNiLFda6uIoQihCKEIoQihCKEIoQihCKEIoQihCqN5N44LKPjlOp9lF1Zj6Dy9TpUHyBguVYp6aSd1mfXks1e42htpyFxFag4OuEGOeTjLt6cvdzqrd8vctoNp6EZ5u8/wPNWGyYra2kMWz4TfXY0aZv1cZ9/Ie5ddOdTaGtNmC5SZTLK3FO7AzgOJ+dqk7wbP7mNLja8stwrSBe5g8MSZBOSAVLABfefI114sLyG6hTyY3GOkAblqdT62Tn9KtLSEMGihhwCuMAEdMAc6ddrRyCzcE0z7Zkqi2X2iW9zcrBDFM4Y47wKMD1IzkL6kfCltna51grcuzJIot48gdicqes1FCEUIRQhFCEi79bXdJUWDaEVtIg8ccuMNxYKknhbyOmOtIlcQcnWWpQwgsJfEXA8Rw8wlO+2tebVK2QWCSVH7wTRMQvhGCwPl4wMjr0pJc6To5d60GQw0l5swDlYjP5kmraG88iTCyFv9NaOIGY5GWIA4sKRg8x86aZCDgtdZ8dI1zN+XYATkq7ZkNpM5OzriSwus+KB9AW8jG2R/Z+VRaGk9A2PJPldMwf1DQ9v+Q9x90bbaJyse17fuZDol3D7BPqeY9zAj3UOscpBbtXIQ9t3Ujrji06/O5VUlpfbHPewyCa0JySNUIP2h9U/tKcevSoWfFmNFYD6etGB4s/z8OfcVoG6m90F8uF8EoHijbn71+0vr88VZjlD1k1VFJTnPMc0xUxU0UIRQhFCEUIRQhFCEUIRQhFCEqb775pZLwJh7hhlV6L5M/p6cz99JllDO9X6KhdObnJvzRI9lsLvA20NrSMkR1Cn2pPsjA1C+SjU+nVAZfpyLUfUYbU9KLn0/Pame22ZcbRUCVTZ2A0SBMB5F/bI9lT9n/wDtNDS/XIclRdLHTG7Tjk4u4Du5ntTLNPabOgGSkES8h5+4DVj8zTSWsHJUg2apfldxSltza0204WSCMQ2nN7m48IIXXwrz5ga0lzjILAZcyr8MLKV4c83fwa37lJe6Vk5BdNnfTGz4XZsIo8sHAJzk0iMHUNutOrkb1XS4By4p1XfG6tF/SNmGGIdY2GB8tB8SKfvXN6zVmfooZj+3Lc9qa93t5be9UmF8sPaRhhl+Hl6jIpzJGv0VCopZIDZ48VcVNV0UIRQhFCFmO+23p/pUy28cDLbRhpXeNWZc+rH1GAPWqsrziOG2S26Omj3TTISC45AFQN2t4ra2WW+lm768lHCYVXh4cH3YxhV15aedRZI1t3k5lOqaaWUtga2zBx+eiptv7cuJyrypHHOWHd8MTpIq6FWWQnBU5K4OfhUHvcddVYgp4owQwkt45gi/d5qfJbXm0IjDmKa4iI41kXgniIPR8hXTzPOukOeLcfNKDoaZ2PMNOls2nw1BWtWtiO4SGX87hAr8evFgYJNXAMrFefdJ0y9uWaVbjYE+z+KSw/OwE5ktHORg+0YyeR/ZP38qUWFmbNOSvtqI6noz5O4OH390r32wI7kG82WWWWNsyW/svG458I6Hn4eR6eVKLA7pR/RXmVLojuanMHR3Aj5x4Jm3F35FziC5wlwNAcYD46ej+Y6648gyKbFkdVSrtn7r9yPNvp+E81YWWihCKEIoQihCKEIoQihCVN+971sY+BMNcOPCp+qPtt6aHA6ke+kyy4B2q/Q0Rndc9UfLJK2NspLdPyhtHMkjnMMLavI51UkHmScYXGnyFJa0N6b1pTTOkd+np8gNTwA+aninDYu78txILvaGDJzit+aQjpp1f1/7DmsLjif9OSzpqlkbdzBpxdxd+E4U5Z6q9p7vW1xIkk0YkaMYXiyQMkH2eR1A51BzGuNynx1MsTS1htdJ+0JDtS+NouVsrbWUqcCRhoF06ZyP4WPlST+4/DwC0YwKSDfHru07BzWgW8CooVFCqBgKowAPQCrAFlkOcXG5Xp1BBBGQeYNdXBklmz3IghvBdQs0eAQYlxwnI+4deHlnFKEIDsQV59fI+HdPz7eKaKaqK+FgOdCEBgetCF9oQs52x2eXDNcGG6HDcPxyI6c/EWUcYJOAWPQdKrOgJvY6rYh2lGAwPZm0WBB+yqJ915luFkvLQPbhOBhaD7I8LFVwx65wPLyqBjOK7hl2Kw2rYYy2F9nXv0vfRVtnsWS8eWaDM0Nu/CkE8jcZTRioz7I19PuqAYXEkZgcCnPnbAGsfkXDMtAtfn2qz7NLcS7RlmiV0iRT4WbiI49Apbr7LfACpwC7yQk7RdgpmscQSfstcq4vPooQlfePdpmf6VZsIbtddPZlA+rIOueWelKfHnibkVep6oBu6lF2eY7Qk/a2yk2krzQJ3G0Ij+kW/IkjqOWugIbry8jSXN3mYyPJaMUxpSGPOKM9V3zzCvez3fP6QPo9wcXC6KToZAOeQfrjByPTPnU4ZcXROqqV9Du/3I+r6fhPdWFlooQihCKEIoQihCqN6dvJZQGV9T7KL1ZjyHu0yfQVCR4YLlWKandPJhHj2BZnu7aCTvNq7RbMSHKg/wCkcaDA+yDgKOpHprVYL/uPW3UPw2pacZnyHvzTnu1siS4l+n3g/OEfo8R5QoeWn2yMZPT8HsaScbvDsWbUzNjbuIdP5H/I+ycKcs5FCFX7wXhhtZ5QMmOJ2HvVSRUXmzSU2BmOVrDxICVuyG2AsjLzaWRiT58J4c/MGk046N1f2s79/DyA9081YWWihCzDfnfm7t7mS3iCRhOHD44mIZQc66DUkcjyqpLM4OsFt0Wz4ZIxI65vw8Ve9mW8El1A6zOXljfVjgEq2qnQAaHiHLoKZA8uGeqq7SpmwyAsFgQl/tnuTx2qAkeGRjg+qAfzpdScwrmx2DC9x7PuqzskuSL4qSSGhbmTzDIf86jTnpp21WDcX5EehWhb/baNpZu6HErYSM6aFjqdfIZPwqxK/C24WRQwCaYB2mpSJuvv/etNFDIUmEjqmWUKw4iATlcDQa8ulV2TvuAVq1OzYAxz23FgT8uteq6vPJU3x3V79GmtyYroLoyErxjqrY551wehpMkeIXGqv0lXuyGSZt9O0KJ2TcAs2VUKSLKyy8Q5sMfgMDHTBrlPbCmbVxb4Em4Iy7k7U9ZiKEIoQljevd93Zbq0IS8i5HpIvWN/MHoaVIwnpN1V2lqWtBilzYfI8wkjeK0W7i/KVmGjmjbFxGNGR15tj7Q6+Y+NIeMQxt14rUp3mF/6abNp6p4Eex9U8bibzi+g8RAnjAEg888mA8mwfccinxSYx2rLrqQ078uqdPbwTNTVSRQhFCEUIXl2ABJOABkn0oQBfJZBcu22to8IJFrH1GmIxjJz9pzy9PcapH91/YvRNAoae/8AI+vsPVS73eG1e4iklJFjA3DbRoue8ZNGkI+wugHmfPWpF7S4E6DRLZTTNjc1vXd1ieAPDvPFadYXsc0ayRMHRhlWHX/vyq0CCLhYj2OY4tcLEKRXVBFCF8IoQvMUYUAKAoHIAYA+FC6STmVjXaJvDdtPLbOe7iU4CJkcanUFjzOR00FUZnuJLSvR7PpoRG2RuZ5ngrnc7tCjitu7ui3HEAIyAWLr0H7wxjJxpj1qcc4DbOVar2a58uKLQ69iTt8duLe3JmVCg4QuCck8OdTjlz+6kyPxuutKkgMEWAm6rdnyzAkQGUFtG7riyR5HhqIJ4J0gZ/uW8bfdThu9fSa/R539WB/91SwPPApX6mnbliAX1t2r5Nfo06+oU/yNG7fyR+qpzljCh7QkuAAs5m4QcgS8eAfTiqJxcUyMRk3Zbwt9l03f2iLa5inK8YjbPDnGdCOfxzQx2FwK5URGWNzAbXWj7Z7TITak2/ELhvCFZT4M82zyOOmDzxVp1QMOWqxodlPEv7nV9exJO6O8V3bypHAxcSOB3bkkMWOp8weuR8c0iN7mmwWnV00MjC54tYahbyPWtBeUX2hCKEIoQuEV5GztGrqXTHEoIyudRkdK5cXspFjgA4jIpS3otmsp/wAoQgmM4W7jA0ZOQkA+0udfT40l4wHGPFaFM4Tx/p3a/wAT28vFKG1ozsu8ivLU8VrP4lxyKtgunyOV/wCRpLv23BzdCtGI/q4XQy9ZvrwPutcsbtJo0kjPEjgMp9DVwEEXC889hY4tdqF3rqiihCKEJD7V9vdzALdPbnB4scwg0P8AaJ4fnVeofYWHFauy6fHJvDo31/CqoNmPbWsNhEeG7vDxTOOccX1vkuF9+aiGlrQwalPMrZZXTu6jNBzPzNcNjyWM4nhZ1hlZGiRtCsUERAAVjgFn8T5HPJ8q43A64+WUphUR4XgXAIJ7XHs7NF33annSE2tj7UrtKHc5EELaRltP1jgFgtDLgYWf9BRqGxl+9n4C1h/J3HwGim7M3VuBdD/4s7yxMrTRgtnB1AKmUgBh5r1qTY3Yusly1cZi/sgA6HL1tw71olWVjpb3z3sjsY+jzsDwJn/E3ko+/lSpJAwdquUdG6odyaNT84qq3Q7Qop14LkpDKozxE4RwOoJ5HH1flUY5wetkrFXs18ZvHcjzHzmkPtA29DeXIeFCAi8Bc6ceCSNOgGTgnU5qtM8PdcLVoKd8EeF51ztyXLdvc25vPEq93F/rHBwf3Rzb4aetDInPUqmuigyOZ5D5ktI2N2cWcIHeKbh+pk9n4INPnmrLYGjXNYs205nnonCOz3TZb2qRjhRFRR0VQB8hTgANFQc5zjdxuu1dUUUIXiWFWGGUMD0IBH30WXQSMwlja/Z/ZTg8MfcsfrRYXX932T8qS6FhV6LaM8epuO1ZzvJuFc2oLqO/iH1kU8QH7San4jPwqs+Fzc9VsU+0Ypsj0T2+6rN0NrR2t1HNIhdVzyOqkjHEB1IBOnrUY3BrrlPq4XSxFjTY/MlqW8PaDbQwhoWWeR1yig6D1f7Pu56VbfO0DLNYVPs2WR9niwGv4RuLvqt4O6l4UuAM4GgcDquevmtcimxZHVFdQGDpNzb6JvlkCgsTgAZJ9Bzp6zwLmwVTsreS2uwRbzIz40U6H0PCcEioNka7Qp8tLLCf3GkBZptW7lW47yb9C2gh/WhT3NwoGmT00wM6jAwcHlVcTiucj5FbcTGmPCzpxnhxafnd7tWw+0G1njKXZSF8EMGOUcdeFuWvl+NNZO1ws7JUJ9myxuvFdw8x4Kn2XDFOk+zRKskLgy2UvPGCcp70ONPImotAILOHBWJXPjc2ptYjJ4+/iu3ZTtho3ksJvCylmQHoQfzi/M8Q+NFO63QKjtSEOAnZx1+x+y0urSxUUIXxmwMnkKELIdkEbS2rJcSfqIDx68uCMnus+8gufjVJv7klzoF6Gb+lpBG3rOy8Tr7KRZbZVpp7uUZSaGVtchhbRERqqYIwzyEHPpUg65Ljx9FB8BDGwt1BA/8AY559wVftbYNpGZJ4MMsTRD6K4JUtKo4Y+PiJJyc/DFRdG0ZjsyToqmZ1mPyvfpd3Gy87XhSCBoxKUaBlBETYMly+GlY9eCNcKvxodZoty9URF0jw618V9eDRkPEnVNe4Uf0m7utoYIRwIo+LmQoQMTjTOUX76bEMTi9Ua47qFlPxGZ87eqfqsLJSN2m7rrPEblMLLEpLZOA6DUg+o1I+IqvPHcYuK1Nm1ZjfuzofI/NVjlUl6NajuT2eABZrxctzSHoPIv5n9nlVuKDi5YVbtK/QhPefZaUqgDA0A6VaWKvtCEUIRQhZ9Ydo5e77hoQqcbLx8ZJAXOuMfs1WE93Wstd+zMMO8Ds7A2smXd7eu2vS6wMxKAE8SldDyIzTWSNfoqVRRywAF417VeUxVUUISJvpuAlwGmtgI5+ZXkr/AOTeo59fOq8sAdm3ValHtF0dmSZt8wsimiZGZGBVlJDKRggjmDVO1l6EEOAI0WmdlW664F7JhiciJc+zg4LH9rQgDoPfVqCP+RWJtSrN9y3xWlkVaWKlLbHZ9ayt3kQa3lzkPESBnz4eXyxSXQNOYyWhFtKZgwu6Q5H3SVvl9LiktYtoMssCScQkRcF1yA3EPtBeg5+tIlxAgP0WlR7l7XvpxZxGh4creKte0DaGz0svo8CoWYB4u6A4V8QySRyyMjHWpzOYG4QkUEdQ6fePJtob8clP2nsNY9m209svDLaqs645tkBpQfPiGc+6pFlmAjhmlRVBdUvjkOTrt9vol3fR+6nttqW3szBX97qNR/EoIPuNKlyIkbxVyjGNj6WTh6fgrWrG6WWNJEOVdQw9xGauA3F1597CxxaeC711RSx2jbUNvYyFTh5MRr/EcMfgvEaVM7Cwq7s+ISTi+gz+eKSdm2ph2UkafrtoyiMfuHT5BMn+KkNFo7cStOR+OrLjpGL+P/aedsbk2tzFFG4Ze6UKjoQGAA5aggjrginuha4ALLhr5Ynlw46gpZ2zsWHZ77OiTPdG645GfGWbACk4AHwxSnMDMI7VeinfUiV7tcNh3XX3bG5rzbRk7qNoYJFzPNxKePiOWVAc4JI8sc/cR0RL8tOK5DXNZTjEbuGg5d6vez7YctpHOsmQrSkxqxBPCNATjTJxmmQsLQbqrX1DZnNLdbZ96Q959+p2vC9tKVij8CAaq+DqxB55PL0Aqu+Y4rtK1abZ8YhwyNzOfcoW8e+9xeQrC4RADlymfHj2dDyA1OMnJx5VF8xcLFNp6COB5e3Plfgmrsx3RwFvJ18R/Uoeg+2R5np6HPWnQRfyKobSrbkws8T9lpdWliqBt3aYtoHlKlyo0RebE8gMeZqLnYRdNgi3rwy9u1JR3p2tN+ps4ol5gzN09xZD91I3kh0C0v0lGzryE9w/BVRJvZtTnxx+5YH/APcKgZJPgVgUlJyP/wBguOw72+muUkaSbvjMmmeGMRZ/O8Snw4IxgDxZz5iuMLy651UpmU7Iy0AWse+/DPXv4Kh2d/8AMD/Wy/hJSx1/qrcn+m8G/Zc91tuzWaSvCoJZUUuwyE1ONPM8hmuRvLRcKVVTsncGvPPLmtf3E3lF7b5Yjvo8LKBpr0YDyb8cjpV2KTGO1eerqXcSWHVOnzsTJTVSRQhJHaNuiLlDPCv59BqB/pFHT94dPlSJosQuNVp7Prd07dv6p8vnFZ3urvdNYd4EAdXHsPkAP9rT00I66csVWjlLNFsVVEyosTkRx7FKs9/bsXUc8shZFOGjUYXhPPC+Y5g6nSuiZ2K5S37Oh3RYwZ8Dxutttp1kRXQ8SsAykdQRkH5VeBvmvMuaWkg6hIvaYiyz7PhIzxT5Yea+EH8aRPmWjtWps0ljJXjklvb2x40uNpxxoEC2yuqj95Gcj+zSntALrcldgmc6OFzjfpEeRA9VpO6MwksLY8wYEB+CgH8DVqPNgWNVtw1Dx2n1ST+S+K3v9m48Vu/fwfut4xj4ll+NIw9FzOWi0t9aSKp/yyPeMvyrTsh2r3to0ROsLYX9xhlfkeIfAVKnddtkna0OCbEOPqnurCyllva5cmW4trRTqfEfe7cC/g1VKg3IatzZTQyN8p+WzKvLe1V9qQxKPzdjbDA6BpMKPjwrTAP3AOQVVzy2lc86vd5DP1Kdqes1VG8+wUvYGhc8J5o45qw5H+RHkahIwPFlYpqh0EmMfTmpex7eSOCNJX7yRVCs+McRHWutBAsUuZzXPLmiwPBTKklrMO03dW2iiN1HiJ+IAxgeFyx6D6rcyTy0PvqrPG0DEFt7Nq5Xu3Tsxz5JU3F2B9MulVv1UeHk9QDov8RGPcDSYmY3LQrqncRXGpyHzsW8qoAwNAK0F5RfaEIoQsh7T7SNr7LTrGe6TwlHPVtcqMVTnAx6r0GzHvEFg2+Z4jsSp9Bh/wDNp/dy/wCVJsOa0N4//DzCtN3bSISpi4V/z0J/VyaESjA1H1jpU2AX15JE734D0LZO4jl9lF2f/wDMD/Wy/hJUW9f6qcn+m8G/ZXXZRYJcfSopBlHhUEfE4PvBwR6ip07Q64KrbVkdHge3UEqBY3E2yL8hskKeF/8A1IidGHrjUeoIqIJienPaytp7jw7CtvtrhZEV0IZWAKkciDyq+DfMLy7mlpLTqF1rq4ihCxjtP3eFvcd8gxFOc4HJX+sPj7X9qqM7MLrjivSbMqd5HgOrfT8aLt2Z7r293xyzHj7tsdzjQ5AIZvMHJGOWhzmuwRh2ZUdpVckNmsyvxWvogUAAAADAA5ACrq86TfMpH2hsye42zG7RsLeBAVcjwk4JwD58Rxj9mq5aXS34BakcscdEWg9Jx0+fM04T7OicszRqWdO7ZsDJTXwk88anSnloKzhI8AAHTPxXzZezo7eJYohhF0UZJ655n30NaGiwRLI6Rxe7Upb28BBtO0n5CZWt39frJn4ilPyeDzyV2A7ylfHys4ehStuX+h7YmtuSPxKo93jT/DkUmLoSFqv1n79G2XiLex81rFXFgLKJP0neEDmI2190UZI/xkVU60y3h+1s49v3PsmjcMd5Lf3J/wBLclF/ci8K/wA6bFmXO7VSrui2OPk2/ic0305ZyKEIoQsw7Qt8bm3uxFbycARBxjhUgs2v1geS45Y51Vmlc11gtvZ9FHJDikF7nLVJ28G9VxeqizlcISRwrjJOmTqf+zSHyOfqtKCjjgJLL5rT+yzZQhslkx4p/GT+zyQfLX4mrUDbNvzWHtOYvmLeDcvdONPWcihCKELIe0+4gW+xJEzt3SaiUrplsDHCfXWqU5GPML0OzGyGDousLnhfklP6Xaf+Xf8A/YP+5Sbt5eav4Jv8v/z+Va7uXNuZU4YWH56DOZidTKOE+x0OuOtMYW305JFQyXAbu4O4dneomzmH5QOo/Wy/hJUR1/qmSD+m8G/ZMnYmw72f+qT8TTaXUqltrqN7ymrtK3a+lQd7GMzQgkY+svNl9Tpkevvps0eIXGoVDZ1Vun4HdU+RS/2T7zYP0OQ6HLQk/Nk/Fh8fSl08n8Srm1aX/eb4+61KrawkUIVFvtsgXVnLHjLAcafvLqPnqPjS5W4mkK1RzbqYO4aHuWK7ubxTWbM8BXLrghhkeYOMjUfzqix5ZmF6WopWTANfwTXunv1dy3sKTy8Uch4OEIoALeydBnngc+tOjmcXgFUKrZ8LYHFgzGepWuVcXn0UIRQhKXadEfoRlX27eRJl/hOv3E0mcdG/JaGzSN/gOjgR9Up75yCHa9rcL7Mixv8A4irf4StJkykBV+jGOjfGeF/f1WscQq4sCyyfcV+PaV7OfqrKQfe+n3LVOLN7j3rfrhhpo2c7eicezWPGz4m+2Wf+0xNPh6gWdtE/1DhysPoE0U1UUUIRQhJu83Z7BdyNMrvFK5yx9pSQABlTy0A5EUh8AcbrSptpSQtDCAQFj81iRMYAwY953fEORPFw5FUyM7L0Ik6GPsv91+jLSARoiLoqKFA9FGB+FaQFhZeOc4ucXHiu1dUVT733UkVlPJEeF0Qsp8se+oSEhpIVikY18zWu0JWP/wBOtof+YP8AZX/KqW+fzXof/jqf/HzKmpte5miMskymQo7qGgjbKRHhOWIyMsSB7qlicRclKMEbH4WtyuAczqfmap/6S3HnH/cxf7tQ3jlZ/SR9v1Puvqbz3IIIaMEHIIhj0I5H2aN65H6OI8/qfdehvXdZzxpnz7qPPrrw0b1y5+ih0sfqfdeoN77xPYkVCefDHGPwWuiVwXDQwu1F/Eq72Zv3ei3uGMiuyGLhLINOMsGGmNPCKm2Z+EnuVaTZ8G8YALA348rKi2dvRPBI8sSQLI5JLd1kjPML4tB6CliQg3FlbkpI5Ghri6w7fwrCftG2gyle8jXPVY8Ee4kkfdUzO9JbsymBvY/X8J47NdoXlzGZJpleJSVA4PGSOpblgZ8qfC5zhclZe0Y4YnYWNse/JPFPWYvzrvJZCC6ni5BZDj0BOR9xFZrxhcQvYU8m8ia7mFpe7vZrBGUlllaVgVdQvhUEEEHzOuOvwq0yADMrFqNqSOBYwADTmU/1YWSihCKEKq3rt+8s7hPOJvwNQkF2kJ9K7DM09oWXb8vx2OzZ+vdYz7gpH+zVSbNjStyhGGeWPtTt/SRfOrGNZn6YpN7Om8G0H69yT8+M0iH+RWltAZxN7fZaHuEuNnWn9Sp+YzVmLqBZFcb1L+8q/piqIoQvjHAoQsuuu1hwSEtV0JGWlPT0CfzqoansW6zY7bXc/wAvyk3dgd5fwZ+tOCfeTxUiPN4WjU9GndbgF+hK0l5FFCFB23ZGe3miBAMkbKCfMggVFwuCE2F+7ka/kQsOn3PvkYK1vJqQvEo4l1OM5Xp1yaoGJ44L07a2ncLhw9F22yyrC7IfDJILeP8AqbcZYj0aXhJ+NddkMu7wCjDcvAdqBiP/AJO0+gS7SlcRQhFCEUIVrsxC1tdhQWOYNFBJ9uToKY0dE+CRKQJYyf8Al6BSNmbn30+OG3dQfrSDgH+LX5ChsTzwUJK2CPVwPdmnWw3GisozNcfpEx8Mcar4eJtFABPibrk4A8qeIQwXOZWZJtB87sEfRHEpq3GwtnFF3ZieJVSVCoB4+BSxOOZbPFnnrrrTouqAqNbczOde4NyO66v6YqiwztOixtCYfaVT81x/KqE46ZXqNmH+nb4q52d2pyRoiNbK4VQuRKQTgYzgofKpipIGirybIa4kh9r9n5Wo7Nu++ijkxjjQNjnjiGcVbabi6wpGYHFvJSa6oIoQo+0FzFIPNGH3GuHRSYbOCx/bvi2Js8+TEfcw/lVN/wDaavRQZV0vzkl78pN5mlYirW5CZuztfze0F69x/vimw6OVPaB6UR7fZaLuG2dnWn9Sv3CrMXUCx64f1L+8rubuW3RnnKtEGYlhgFF4jw8XQgLjUa+h5125bmVDA2QgM1yy5lR4b6a6ZHhAS3Vxkt7coB1wPqqOfi1OMYHM8uXaaKZjZECH5ut4D38FesMg0xVQscu+zG+BJUwOCT9dgfvT+dUjTvXo2bVgtnceA91Q7qHgv7fP1ZgD78kfjS4+uFbqs6d9uS/QdaK8iihCKEJf372mbeylZTiRx3cf7z6D5Zz8KXK7C0q3QxCSdoOgzPcF52burALGK1ljV1VNc8+I6sQeYPETqKGxjAGldkrJDO6Vptf0WWb87rGwlXhJaGT2CeYI5qfuIPX4VTljwHsW7Q1f6hpvqNUs0pXUUITBuPu+L257tyRGq8T45kcgAemSefkDTYmY3WVStqTBHiGpyC2vY+xLe1XhgiWPOMkczjlknU/E1eaxrdAvNSzySm7zdWFSSVVbxROY1eNQxikWThJxxBc5APng/dUH3tkn05biIdxFlx3UkaWNrhlCC4Kyquc4UxoBk+Zxn41yPMYualVAMduxnhuPMq7pirLDe1CQHaMvoqD5L/zqhP1yvUbMH9OPFdbHs3vZVV8worKGHE7ZwRkaBDrr510QPKi/akDCRmbdn5WxbJtTFBFGSCURVJHLIAFXWiwAXnZX43lw4lRTJJbqzyOHj4mYk4BQEnGM4BAGNDr5Z0FRzbqp2bIQGix9V5tt5bSRlSOdHZzhVVgTyzy8sCgSNOhXXUszQS5pFlYXzYic+SN+BqR0SWC7gse23psSwHmxP3PVN/8AaavRQ510vzklj6EaVhKu70J13BThvr6D7SyDH7rn+TU6HruCza83gjf3eic+zaTOzoB9jiQ/wsRT4T0As3aI/qHHnmpsOxuKVnncyBXLRRn2UzqCR1fOcE8hyqWHO5SjNZoDBbLM8T+F12vbRAd4z90QVZmBxxBCDhh15Y86HAarkTndUC/5VoDU0hLu3t9bS0Yo78Uo5xoCSNM69B05mlPla3Iq5BQzTDEBlzKxOS9AuDMoKr3veAHmBx8WKo36V16YRkx4Dyt5WX6MgkDKrDUMAR7jrWmvHEWNivdC4ihCSdvD6XtS1t+cdsPpEg/a07sH/vrSH9KQN5ZrTgO5pXycXdEd3FO1PWYs37Zrhe7t4/rF2b4BcfiwqrUnIBbOx2nE53Yssqot1FCE0dnG2VtrwcZwko7snyJ1U+7Onxp0L8LlR2jAZYejqM/dbnV9eXRQhVG8zMY0jVmTvZVjZlxkK2c4yDqcY+NQfpZPp7BxcRewJXLdWAwo9vxs6wMsaFsZ4RGhwcAciTj0xXIxYW5KdU7G4SWsXZn6lXlMVVfnney7E15cONVMhA9y+H+VZshu4r19IzdwtHZ+VrG72/llMEj4jC+AoWQYyeQAb2SfTOauMmYclgVGz52Xda47PbVNrMACToBqacs8Jc2DsmGRFldZJT7SGccgckcEZ9ka4BI4vOltaDmVcnme0losOdvuePor+WBWKkjJU5B8jgj8CanZVA4i4Cg7zXHd2lw/lE3+ya482aSm0zcUrR2hZXvsvBs7ZsPXuy2P4QP/AHVTlyY0LeojiqZX9v3TX/RceVPwLO/VKlg/R94cchKxHwkjyP8AEBSh0ZlbP7mzu77H2TP2fNwG9tzzhunx+7IeJT8dadDlcdqo1/S3cnNo+oyKsdpWFuZy0szoXQYjEzRg8JOThWAY+ID00qRaL5lJjkkEdmtvbjYH7KDtHYNuwzALQnHKZO8z/HxZX76i5g4WTI6iQHp4vA28rJnts8C5IJwM45ZxrimhUnalZN2lbuzNfGSGGSQSoCeBCcMo4TkgYGgXnVOdhx3AXoNnVTBBhe4C3M+KUtqbEuLYKZ4mjD54eLGuOfInHPrSXMc3ULQiqI5SQx17LYezXagnsY1zlofzTa6+H2fmuKuwuuxed2jFu5yeBzTVTlQXiaUIpZjgKCSfQc6F0Ak2CTuziEy/Sb5/auZTw+kaEhB9/wBwpEIvd54rR2i4NwQDRo8zqrvePeOGzXxsneMMojNw8WPXBwPXFMe8N1VWnpnzHIG3E2use3iu5L2bvZZ7YHHCqiXRVGTgaep161SeS83JC9FTsbAzA1rvoqz8mj/X2397/wBNQw9oT97/AMXfRH5N/wDXtv73/pow9oRvf+Lvog7MH+vtv73/AKaMPaEb3/i76LStwd6uELbXM8LclicSZY50CNkanlg/CrUMv8SQsWupLkyRtI5i3mtDqyshR76zSZCjjKnB0JBBByCCNQQRnIrhAIsVNjyw3avlhYpCvCgOpySzFiSepZiSTy50AAIfI55uVC3q2qLW1llzqFwvqx0X7zUZHYWkplLCZZWs+WWC7J2TNcEpAjSMq5IGOXLOpGuaz2tLtF6uWZkebza6Yt0N17g30AmgkjVG7wl0IXwagZ5HxcPWmRxuxi4VOrq49w7A4EnLXmte2835h1DBC+I1Y9DIQoOOvPlV12i89AOmDa9s/pmo3HfR80gnHmrNEf7JDj/EK50h2qdoHcSPP29F22btJ5ZHRoXi4FUnj4TksTjBUkEYU/MV0OudFGSIMaCHA35Kn7TZythIi+1MyxKPMuw/lmoTHoKzs1t6gE6C5+iUN+Yu82naWq6iNI1+bEn/AAqKRKLyBq0KI4aWSU8b+nuVq/diriwblZd2qxGC8trtfIA++JuL7wxHwqpUdFwctzZZEkL4T8uExWcqxbW4h7F7bq6nzaL/AKWpoyk7wqbwX0ljqw+v5CabpIwQ7geHwgnpxEafEgU021KotLtAl6EG4aSO3VBDxkm44VOM44ljBGGYNxeI+EZ6kYpeuQ+qtG0YDpNf8ffl3a9yv9nWccCLFGMAAnGck5OpOeZJOp9aYABkFVke6Q4nKXXVBZ32s7WtjD9HJ4rgMGULjwa68R6ZXIxz1FVqhzbW4rY2VDKH7z+Pr3JT7N9vi1uuFziKbCN5Bs+BvmSD7/Skwvwuz4q/tGn30Vxq3P3Wz399HAnHK6xoDjiY4GTyq8XAC5Xm2RuecLRcpS3926kllwW0iu9y6xKVOdGI4uXLTT40mV92WbxV+hgLZ8UgsG5+ylbd2gdlWMIiRX4OCPDEjpqdOuRn4117t2wWUII/1k7sRte5Wabwb0reyLJPbglV4QFlZRzznQVVfIHm5C2qekdA0tY/XsBXyXZqLb/SXsWWIvwDiuJQxJ6hSvs+tGEBuLD5rolcZN2JLnXqj3Uyx3aM0SypYjDrxIpvHDOo6quNRUhHcXw+aU+rwOLTJpr0BYLzsjd/6SneR2QC8RUF7t14mHMDI1OQR8KGsxC+HzXZandOwukz7GArjYbIWaSSNbHhaL9YZLqRVT3k1xrbm2HzUpJyxocZNdLMBuuV+iWcyh7PhkQrIpFy7A4OVI0wRkVw2YdPNSjLp2EtkyNx1QE+7mb9yXtz3LQog7tnyrE+yVGNR+1ViOYvdayyqzZzYIsYdfMD1T5VhZSKELIu1nb4llW1Q5WE8T+RcjQfwg/M+lU6h9zhC9BsqnwM3p1OncuvZLta2iMkch4J5WHCzY4SoGig9GzxHB55GKKdzRkdVHasMrwHNzaFrFXFgqn260hKqLczxYJkAKg9ODh4iPECCeY6a1B1+V1YhDdcVjw+69W28EBIRmMUnIJMCjH3cWje8E0B40XHU8gGIC45jNWULqw4lIIPUdamEkgjIpU3n/P39jbcwjNcOPRBhfvakvze1vir9N+3TySc7N+qVt2/0zbck3NIi7D+Ed2n4k0lnSlJV+o/YoQzibe5WsVcWAlLtP2aZrF2UZaIiQe4aP8A4ST8KTO27FobMlwTgHQ5e3mlO0vDJsy2uV1l2dKOL+rGAw9xTHypIN4w7kr72Yap8Z0kHn/2tNnijuYCp8UUqfNWH/OrZs4LEaXRPuNQo9rdvIvDDH3YUlSXGACpwQqg6gY55A8s1EG+ik5gabuN+73ULYkRkuJZy7OqZhjJOhIP51gBoBxAKNPqHnnNcbmbpsxwxhgFicz9vLPxTADkelMVRYNvPuxLb3jQxo8gfxx4BYsrE8z5g5BJ9D1rPfGWusF6umq2SQh7iBbIqNtnde6tY0knj4VfTQg8J6BsaAnpqeVcdG5ouVOGrilcWsOY+ZKxudrXG0LWG2A7ySFixUe1IoBCtqdSoJBA1OQcc6kXOe0N5JLYY6aV0hyB8j+fwltC8MgI4o5VORphgRy560rMFXDhkbbUFOW1tsT3OyOO4weG4VVfkWABzkctDpnrT3OLorlZsUEcVZhj5ackjFgeoqutXNN99t9ZtkrFJOHuBPnhZvEEGcfACnl947E5rOZTFlWXNbZtvNMWwt4rJIbQm4hUQwFJBIGMysQMiMj6uR0B0xTGPbhGen1VOemnL39E5m4t1fFVm6227fuVjlmt+CK4Msa3AfjQcRYMGBwzeI6dCTmoxvbaxI8U6qglx4mtdcixw2sctOwKVZ7220j368cUffurQtOhKHgCjxDp7OQD/wAq6JWku7VB9FKxsZsThvcDXwSzvxdWj3ANqY8cAEjRjhRn6lR5etKlLS7oq9RMmbHaW/ZfWyseyU//ABD/APC/+1HUqfrpW1f9P4j7raqvLzKVt/N6lsoeFCDcSAiMfZ83PoM6eZ+NKlkwDtV6hpDO+56o19lkexNgXN80ncrxlRxMzHGSTyyfrHU1Saxz9F6GaoigAxm3z0X203ZuJLlLV4njdzrxDko9ps8iAPvx50CNxdhXH1UbYzK0ggLfLeFYYlQZKxoAMnJwoxqep0rRAsF5NxL3EniqxZ1hQ3Msjt3mCqA5HiA4UjUcydPPJJOg5RvbMp2EvO7aBlx+5KO9klxFdW6KkoIGHD4OCeFwVwDgE5GRke7JmcnBds1nSjdmPD6K2t4VjRUUYVVCgeQAwPuFSAtkq7nFxJOpWdrtPA2jtLPP9Ht/cvh0976/Cq+K2J/gFsbq+6pv/Z3j+F37HNl8FvJMR+sbhX9xBjP9ot8qKZtm3UdrzYpAwcPU/iy0KrKyF4ljDKVIyCMEehoXQbG4WRbroLLaE9jP+pnzFryIOe6PxVivvOKpM6Dyw6FegqSZ6ds7NW5+/nmnLcC4May2MhzJathc82ibWM+4A4+VPiNugeCzq9ocRO3R3rxV5t+aVYWECs0rkKvCPZ4tC55DCjJ1OuAOtMde2SqwBpf0zkPlvFc7HZziNI893GqhQqHLEDqz+Z641z1NcDcrLr5AXF2pPzT53Kws7ZYkVFzwqMDJzp0GT5cqkBbJKe4uOIrriuqKT+0vbkUNs0LKskkykKh6D7Z8sHGPWkzvAbbmtHZtO+SUPGQHH7LGIJWRgyMVZTlWBwQR1BqjovSOAcLEZJkTat1tFxFI9szn2e9RFJPkrYyD6Z1puJ0mRsqRhiphjaHW7CfMJmg2BthIliX6L3S8kIUgfNDrrzpoZKBbJUnVFE52M4r8/hR/R/a/2bP+7j/4dGCXsR+oo+b/AKn3R/R/a/2bP+7j/wCHRgl7EfqKPm/6n3R/R/a/2bP+7j/4dGCXsR+oo+b/AKn3R/R/a/2bP+7j/wCHRgl7EfqKPm/6n3R/R/a/2bP+7j/4dGCXsR+oo+b/AKn3R/R/a/2bP+7j/wCHRgl7EfqKPm/6n3XSDY22kOU+ioeWVRAce8JQGyjkoumoXCxxHxPuqrbu8u1LRgktxCX6qgViB66aZqLpJG6lWIKWkmF2tNuZSXtC9knkaWVi7sckn8B5AdAKrkkm5WnHG2Noa0WC0/sl25EYvopVUlXLA/6wE6n94ZAx5AVbp3i2FYe1ad4fvdR6LQ8VZWOoN5PKxKQcHEvtNJkqCeS4HM/HQY55qJJ4JrGtGb7+Cg7A2dEQJjAI5gWUrxFlRgxVjHnRQ2M5AGh99RYBrZNnkcOgHXGXj3qZZrK7lpkVAn6tVfizkasTwjB6Y9+uukhcnNKfgaLMN765WVbv3tRobYpH+vnPcxAc+J9Mj3A5+VRldZthqU+hiD5bu6rcz3D3SBvtHwC02Vb6mPBbHWR84z/aZj781WlytGFrURxF9VJx9B8stX2TYLbwxwp7KKFHrjr8edXGjCLLBlkMjy88VLrqWihCzrta2ISiXkejRaOR9nIKN71b8fSq1QzLEFsbKnAJhdodPv8AVcH2uXit9rRLmSH81doOZj+sfgcMPQ+lcxXAkHDVSEOFzqRxyObT2/MlpFvOsiq6EMrAEEdQeVWQbrGc0tNio42lH3kkZJBiUO5IwoDZx4jp9UmuYheynunYQ7nkFVSTy3uO4JhgBB74jxSFTkd2p+pnmzc+gIPFUbl2mieGsg6+buXLv7ewePJWthtGOVpEVgXibhkA6HAPLJ0OakHA5JD43NAJGR0S1v8Abmi8XvYsC4QYGTo4H1T5Hng+tKmixZjVXaCu3Bwu6p8lR7o9mw4e8vRkkeGIMRw56sR9b0BwPWoRwcXK1V7UN8MP1Sjvru39AnCCQOjjiT7QAOPF8eRHPB8qTLHgNloUdV+oZcixGvJWe7PaJcWwCTZniHLJ8aj0P1v4vnUmTluRzSKnZkcubOifL8eC0vYm91pdAd3KAx+o/hb5Hn8M1abK12hWLNRzRdYZcwr2mKqihCKEIoQqnbG8lrag99Kqn7I1Y/wjWoOka3Up8NLLKeg1ZxvJ2mSygpaqYV+22C5HoNQv3n3VWfUE5NyWzT7KYzOXPs4JX3b2Q19crF3gUtlmZiSSBqcebe/18qSxuN1leqJhBFjtpw+cFoG8PZlEYR9EysqLqHYkSe8/Vb1GlWX04t0Vk0+1Xh/7uh8l07PdxzARc3I/PfUTPsZ0ycaF8fAA0Qw26TtVGvrxIN3HpxPP8J1v7wpgIhkkPJAQNOpJOgH4mnk2WaxgdmTYKqOyZUBltWKSPkyRStxK7HrnXgb1XTlkaDEcJGbU/fMd0ZBcDQjUe/jn2qHYWlpK/dkXENxqWjM0wI838L8JUk+0NMnHPSogNJtndMe+VrcWRbzsPppe/Ymi3hWNAq6Ko6nPzJ5+8021lRcS43KQvyos08+0pRm2tA0dsPtvydh7yAo/5VXxAkvOg0WtuixjaZvWfYu7Bw9yq/sy2a9zcy382viIX1duZ9yr4R7/AEqMDS5xeU7aUrYom07Pg/Oq1KrawkUIRQhc7mBZEZHAZWBVgeoIwRXCL5LrXFpBGoWQ2TnY9+8M2TaSjBJ1BQ+y/vXJU+mfSqY/afY6L0LwK2nD2dcevLx1Ca925/yfcfQZGJgky9pIdRg6mMnzHMeefUU5hwHCdOCoVDf1Me/b1h1h902XmzopSDJGr41GRnkcjTkcHzpxaDqs9kj2ZNNlVyXz3bGK3LRxKeGWbBDA9Y4wfr+bkYHIZPKFy7IJ4jbEMT8zwH3PZ2ce7WwRILZFVQqAaKoGSfPAGSSTqedSyakkvlJJzXXZt8s6d4oYKSR4hg+EkH4ZFdBuLrkkZY7CVKrqgsO7R7W5F3JLPGVRiFjYarwD2RkcjzODjU1QmDsVyvT7OfFuQxhz4jtVhuj2fG7tzNK7RceO54caj7TAjUHoBjTXrUo4MQuUqr2luZMDRe2qWd6NgtZzGF2VzwhsgdDnGQeR0NKezCbFXaWoEzMbRZeLDb11APzU8iAdOIkD4HIFAe5uhXX00UnWaCreHtDvxymVvein8Knv381XOzKf/HzX2XtE2gf9Kg90aj8aN+/mgbMp+R+qq73ea7mHjuJCp6BuEf4cVAyOOpT2UkMZyaPneo2xdmG4nSFCqtIcAty5EnOPQGuNbiNlOaXdMLznZO+2ezIxWpkikaWdfEy4AUqOYUc+LrqdeVPdT2bcarMh2qHy4XCzSlPdO1uJLiN7VC7o4bPJR58TcgCCfXWkxhxddqv1b42xlspsCv0GK0l5FRNqXphjLhC/oOg6knooGp6+QNRcbBMjZjda9lU3PfWjSTZa4ifxOMDijIGAVwNYgAMrqRqdcmom7c9U9uCYBnVI05H89unBfY0aG0kaKYymRS0I8JHG+Sqx4H6vJGAc4A50aNyKCQ+UBzbW17hrftV1BFydgBIVAbHprgemSamFWceA0SvvhtB5pF2dbEiWUZmcf6KLqc/abGAPX1FKkJJwBXqSNrGmok0Gg5n8JM3ll+lTQbMsv1MJ4NORYaMxPUIM69Tn0pD+kQxugWlTDdMdUzdY5+319Fqux9mpbQpDGMKgwPXqSfUnJ+NW2tDRYLBmldK8vdqVNqSWihCKEIoQl7fbdpb6DhGBKnijb16qf2T/AJHpS5Y8YVujqjTyX4HVIO7V4LmI7MvC0cqt+jyHRo3XkufMY011Bx5VXYcQwO8FrVLDE79TDmD1hwI+a8k77qbedma0u/DdxDmeUqjlIvnnqOlPjeeq7VZlVTtAEsWbD5HkVdX8EnOEqhLAyeEZYaAkHowAGpzyxUyDwVVjm/zz5fOSqtsQtbqWiJaSYiIFzlgz6BlJ+qoyxTQYBIxrmLstE+EiQ2doM+yw99LqbNdJaJDBGpdyvDFGvMhAAWJPJRplj5jmSAe3DQAEsMdMXPJsOJ+eQXeK9cFRNGE4jgFX4hk8gTwrjPux91dueKiWNN8Bv4W91LuIFkUo6q6nQqwBB94NdIvqltcWm4NivSIAAAAABgAcgBXVwm+ZWS9oe7N5LdyTpCZIzwheA8RAVQNV58+LlnnVOaNxdcBeg2fVQNhDC6xz171e9lGwjHBJLLGQ0rcIV1IIRPMHzbi+QplOywuVV2rUB0gY05DlzKpO2GxSOS2ZEVAyyA8IAyVKEZxz9o0upABCtbIkLmvBN9Puqzsrs1lvjxqrqsLNhgCM8SAaHrqajAAXp21HlkGRtmPun/tG2EJrJu6QccREihV1IHtAAdSpPxAqxMy7Mlk7OqME4xHI5e3ms/3R3XvjcQTCBkVJFYmTweEHxYB19nPSq0cb8QNlrVdXBu3MxXJB0z/C26r68yuEFvHEpCKka5JPCAoydSTj8a4ABopOc55zNyoNztMmUQIOB2Qssjr4TjGeEacZHFnGRUS7Oya2Lo4zoOHzRRI7+S2Xgu1Lx8vpCglTnn3i6mPmddV9RoK5ctyd9VMxtkOKLI/4+x4+qsdizBogAwbgPDxA5yB7Jz1ypU/GpNOSVK2zu9c9nbEjhkkdc+NsqmTwpn2iq5wCxySRjNAYAbrsk7ntDTw48T/1wUPeveH6KqpGve3Mp4YYhzJ+0fJR1NRkfhGWqbS029JLjZo1Pzikbbl9+TYWgWTvdoXHinlGpXi6D8FHrnypD3bsW4lacEf6p4eRaNug+eZTN2c7q/RIu9lH5+UDIP1F5hff1Pr7qZDHhFzqqW0KvfPwt6o8+32TlT1nIoQihCKEIoQihCRu0Pc76SPpFuMXCgZAOOMDlj9sdD15eWK80WLMarU2fW7r9uTqny/CoNj7TXaSJDM5h2hD/wCHuORLDofXI8Snn8xUGu3mR1GhVuaI0pL2C8btW/PIpx3a3lZ3NrdqIrxBqPqyD7aHqD5U5klzhdqs2ppQ1u9iN2Hy7Cri52WjzRzZPFHnTJwcqVzjlxAE+LngkVMtubqu2UhhZzXCzh/S53b2uBFT9wZJx73Jz7h6VwDpEqT3ftNA7fr/ANLjti472aK2j1YOssv7CIcrn9pmCgDqOI9K443IaFKJuFhkd3DtJ9h9lz2mskHCY5meaaVVVZNUOdW8I9lVRWPhI5a5odcaHNdjwyXxCwA4a9n1PNWNtfN3jRyLwlUD8YPhYEkddQRw6g+Y1NSBzsUpzBhDmnstxXe2vopPYdW/dIOnn7vWugg6KDo3N1CkV1RUa8sIpsd7GkmOXGoOM88ZrhaDqpskezqmy82ezIYiTFFGhIwSqgafAUBoGgXXyvfk4kqXXUteO8GeHI4sZxnXHnihdsbXVbe7Wde8EcDu0YyckKCNfZzknkelQLuQTmRA2xOtdR/yjb3Q7mQGORhkRygAnyZdSr40OVJrmIOyKlu5Ium3Mcx9+Xiul1bNcQ4BC3ETZVuiypyP7jDmOqtXSLjtXGuEb/8AifT3HqFJ2RtRLhOgkGkkZ5owOGBHvBx5jBrrXXChLEYz2cDzXSx2bFCXMSBOM8TAcs8s45A+6uhoGi4+Vz7YjeyrN595VteGNFMtzJpFCvMnzbyUdTUHyYcuKfTUplu4mzRqfnFJu0r8bMDTTss+1Jl1P1YVPIAdFGnqT6Ulzt3mc3FaMcf6qzGDDE36k+/opHZ9ui7P9NvMtIx4o1bnk/XYeeug6aHywQxZ43KFfWNA3EOnH2H3Wk1aWMihCKEIoQihCKEIoQihCRN/NxhcZuLYcNwNSo0EhGoOej6aH5+dV5YcWY1WpQ1+7/bk6vp+EuWW3YrtRabT4opoziO4HhdGHLiP1W9eR099LDw7ov15q6+nfCd9TZtOrdQR9x5pqtN4p7JhFtHWMnEd2g8DDoJMZ4W9eX400PLMn/VUHUzJxjp9eLePhzTXJDHMqk4cc1YHz6gj+VOyKzwXMNl9s7OOFSI0CgnJwOZ6k9SaAANF1z3PN3G6qbGYXF2768MCcCBlKnifV2wwBxgKoOPt1AG7r8k943cIbxdn4DT7n6L1tte9uLe3PsMHkkH2hFwcKn9ks4JHXhodmQFyHoxukGosB43z8l73qbgtzIPbjKtH+9xAAfxZ4ceRrr8hdcps5MJ0OqjbVuHguO+DMYURRMmSRwuzDjA6FOEE45qW8hXHEg34KcTWvjwcTex+3j6qxuSxmi4ZGClWYgcOGC8OOYJ+t0IqR1CS22A3HJR9ks1ynfM7Krk92qnACAkKSRqWIHFroM4xprxvSF1OUCN2ADTXvU7Zts8acDyGTBPCzY4uE6gNjAJGoyByxUgLJUjg43AsqyxgSC9kRVVVnjEgwMZaM8Mn3PH99QAs7vT3uMkIJ/ibeBzHoVYz+GaNujgoff7S/wCy3zqR1SW5sI5Z/ZQu5hJNpMEYHxRq2DlfT1U5GnIcNcsOqUzE8fusv2nt/K7bM2R3DuVlkZGAHA54uErnHC3PGDjxE8hrpQG2KjJNvGgEC/MfPRT4YEjB4QFBJJ9SeZJ6n1qQFkouLtUq7S3qeZzb7OUTSg4eY/qovPJ+s3oPv5UoyEmzFfjpGsbvKg2HAcT7JW2htiHZvGsD/SdoSaSztrwseg+PJB6Z8qUXCPTM81ejgfVWLxhjGg+eZU/crch2f6XfZaRjxLG+pz0Z/XyXp18hKKH+TkqsrwG7mDTmPQLSasrGRQhFCEUIRQhFCEUIRQhFCEUISzvdubDfAtpHPjSQDn5Bh9YfeKVJEH96u0lc+nNtW8vbkkKLad3ssm2vIu/tW04X8SkH7DEY/gP3c6r4nR9FwuFrGKGr/chdhd81H3V3sVOcuyLgMvN7KYnT93JynUeR89KY3nGfBVZj/GrbnwePmav9m77Qs3dXStZz9Um0Un9lzgEUxso0dkVUkoHgYojjbzH3GoTOuDqMH1pqpZ6KJfWZZo5EIEkecZ5ENjiU+QOFOehA58qiRxU2PsC06FR7iwkndDNwrHGwcRqS3E6+yWJA8KnXhxzAOdMVwgk5qbZGsBw6nK/Icfqvdn4pZ+JGAOFHENGULrj0yW0ro1K47JrbFQdiWkkczQsCYokxE56pI2QnvQJw+7hNRaCDZMme1zA8ak5jtHHxvf6r7sSUW8f0ebKmMkI2DwuhJKFSPrAEArzyPIihuQsUTDeO3jePkeK+7rwMpuSyyqDN+b70sT3fAmMcRJC8XHp76GDVFS4EMAI0ztzuftZT9qbPMvAyP3csZJR8Z5jDAjIypHMZHIeVSc26VHJhuCLg6j5xXqC0csGlcOV9kKvCoJGM4JJJxkc+poAPFcc9trNFlK7tQS2BxYwTjXA9fLnUlC5tZL+198raFu7Qm4n5CKAcbZ8jjRfjS3StGQzKtxUMrxiPRbzOX/aX9r99Mgk2nOtnbHlbRv439GYan91R8qU65F3mw5K3FgYcNM3G7/IjIeH3KX5t4Jrr9D2XAYIeXgGGI6lmGiA+/J89cUvGXdFgsFbFMyL96pdid2+3FOO5u4cVpiWXEs/MHHhQ/sg9f2ufup0cIbmdVnVe0HzdFuTfXv8AZOVPWcihCKEIoQihCKEIoQihCKEIoQihCKELhe2ccyFJUV0PNWGRXCARYqTHuYcTTYrOtudmrxt3thIUYahGYgj91+fwb51WdT2zYtiHagcME4v229R7Kqk3tmi/R9q2onX9tQrn3H2W94x76hvSOjILqwKNj/3KV+Hu09wrLZH0dsfkzaD2zf6ifxL7sPn5gmptw/wdbsSJt4P9TEHf8hl6fdMA2ztKAfpFms4H17Z+frwNg0zG8ai/cqm4ppP7b8PY4fcL1D2h2WeGUy27/ZnjK/fqPvoE7eOS47Zs+rLOHYbq3td5bOT2LmE/xj+ZqYkadCq7qWZvWafopy30R5SIfcw/zqVwlFjhqF9a9jHORB/EP86LhAY48FDud4LSP27iIfxr/nXC9o1KY2nldo0/RU9z2hWKnhSRpm6LCjOT/L76gZ2Ky3ZtQcyLDtNlz/pFfz/+GsGQHk9ywQf2Vya5jeeq36rv6anj/uSX/wDEXVLtZcZ/Ke0s/wD29t4R7vD4z8cVB3/N3gFZiz/00X/s7P8ACpot7wn6Psm07snTiK8Uh9ca/NiaXvbdGMKyaIn9yqffyHzuVhsrs9ubl++2hK2v1Q2XPvPJR6L91SbA5xu8pUu0oom4Kdvt+fFaLsrZUNsgjhjCKOg6+pJ1J9TVlrQ0WCxpZXyuxPNyptSS0UIRQhFCEUIRQhFCEUIRQhFCEUIRQhFCEUIRQhcLyzjlUpIiup6MAR99cIB1UmPcw3abFJe2Oy+1lyYmeE/ZGGT5HUfA0h1O06ZLSh2tMzJ2fqqL+iW1rP8A8LNxoOSo+P8ABJ4fkaXupGdUq3+so5/7rbHu+4zXyTeza0I4bm1WRf24W/FSV+6jeyDUIFHRvzjfbx981CffGyf/AMRsyLPXGPwKio75nFqYKGdv9uUrz+WdjNz2ew9xH8mruOL/ABXdxXD/AHfn0R+V9ijls9j7yP8Aeoxxf4o3Ncf9359F9Xe7Z6fqdmRZ6cRX+QNG9YNGoNFUu68p8/wpkO+O0pPDa2aRj9iFz95IX7q6JZD1QlGipW5yyE+I/JXv8gbavP18hiQ9GkA/wx/gaMErtUfqKGDqC57vuVbbI7KrdMGaR5P2Vwi/d4j8xU20zRqq8215HZMFu3U+3knfZ2zIbdeGGNY18lGM+/zqwGgaLMklfIbvN1LrqWihCKEIoQihCKEIoQihCKEIoQihCKEIoQihCKEIoQihCKEIoQihC+NyoQEob1eyaS9X6bVZNtX2jVR+q34NFxsOdcbqpy6LU90eQq3GsGq1TzFyp6zTqvdC4ihCKEIoQihCKEIoQihCKEIoQihCKEL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jpeg;base64,/9j/4AAQSkZJRgABAQAAAQABAAD/2wCEAAkGBxMSEhUUExQWFRQXGCAaGBgXGBwfIBwdGh0cHxofIB8eHiglIRwlHhgYIjEhJSksLi4uHCAzODMtNygtLiwBCgoKDg0OGxAQGywkICY0LDAvLC8sLC80Ly00LCwsLDQ0LC8sLCwsLCwsLCwsLCwsLCwsLCwsLCwsLCwsLCwsLP/AABEIAOEA4QMBEQACEQEDEQH/xAAcAAACAwEBAQEAAAAAAAAAAAAABgQFBwMCAQj/xABOEAACAQMBBQUEBQgGCAQHAAABAgMABBEhBQYSMUEHEyJRYTJxgZEUQlKhsRUjJDNicoLBFnOSk6LRQ1Oy0tPh4vA0VGPCJTVEZIOU8f/EABoBAAIDAQEAAAAAAAAAAAAAAAADAgQFAQb/xAA7EQABAwIDBAkDAwMEAgMAAAABAAIDBBESITEFE0FRIjJhcYGhsdHwkcHhFCNCJDNSNENi8XKCFZKi/9oADAMBAAIRAxEAPwDcaEIoQihCKEIoQihCKEIoQvjMAMnQUISztffyytyVMveOPqxgt8yPCPiaU6ZjeKuxbPnkF7WHbklS67T55WK2lsCfNuJz/ZTGPnSTUE9UK+3ZUbBeV/28z7Llx7fueQaIef5uMfIktR+85Sts6Ljf6n8Lw+5u0X1nvlXzBmc/doK5unnV3muiupm9SO/gPyo77iJ9faMGfU5/F65ueblMbQP8Yj88F8XcSP6u0YM/9+T0bkf5IO0HcYj88FIj3Kvl1gv0b92Zx+BNd3L+DlA18B68fkPwunc7ft+XFKPRo3HyOGrv7zVy+zpOz6j8L3D2kXkB4bu2HvAaM/4sg/dRv3N6wXDsuGTOF/oUz7K7RLGYhWcwsekgwP7QyvzNNbOwqlLs2dmYFx2e2qaopVYAqQwPIg5FOVAgjIr3QuIoQihCKEIoQihCKEIoQihCKEIoQihCKEIoQihC8u4AJJAA5k0IAukXePtLgh8FsBO/LiBwgPv+t7h86rvqAMhmtWn2XI/OTojz/CXDsvam0h3lxIYIOf5zKKB593kE+9qXhkkzOQVze0lL0Yxid2Z+fsvVnYbLhPDGku05vKNcp93hA95NAbGNOkVx8lW/NxEY7dfdM9nBtN1Cww22z4+gxxsB7lAXNNAkOgAVF7qVpu5zpD9Pcrsu5csmtzf3Uv7KN3S/2V/zru6J6ziomua3+3G0d+Z81Ii7P7Ae1EZP6x2b8TXdyzkonaNRwdbuACkruXs8f/SQ/FAfxru6ZyUDXVJ/mfqvrbmbPP8A9JD/AGBRumclwV1QP5n6qNLuDs88oOD1RmX8DXDCzkpjaNRxdfvzUdtxymtte3cJ6DvC6/FW51zdW0JCn+vxf3I2u8LH6hcbmDacI4Xa1vUOnDIO7ZvTXKk+lcIkHIqTXUrzcYmHsz9ilq+ttmyHhubWbZkp+tw4j+BA4CPgKUQw9YYVdY+pbnG8SDz91xTd2/sx31hcfSIef5k5BHrHkhv4da5u3szYbhSNTTznBO3Ce331Hirvd/tNUnu7yPumGhcA4/iUjKn5/CmMqBo5Vp9lEDFCbjl+eK0C3uEkUOjK6nUMpBB9xFWAb6LIc0tNiLFda6uIoQihCKEIoQihCKEIoQihCKEIoQihCqN5N44LKPjlOp9lF1Zj6Dy9TpUHyBguVYp6aSd1mfXks1e42htpyFxFag4OuEGOeTjLt6cvdzqrd8vctoNp6EZ5u8/wPNWGyYra2kMWz4TfXY0aZv1cZ9/Ie5ddOdTaGtNmC5SZTLK3FO7AzgOJ+dqk7wbP7mNLja8stwrSBe5g8MSZBOSAVLABfefI114sLyG6hTyY3GOkAblqdT62Tn9KtLSEMGihhwCuMAEdMAc6ddrRyCzcE0z7Zkqi2X2iW9zcrBDFM4Y47wKMD1IzkL6kfCltna51grcuzJIot48gdicqes1FCEUIRQhFCEi79bXdJUWDaEVtIg8ccuMNxYKknhbyOmOtIlcQcnWWpQwgsJfEXA8Rw8wlO+2tebVK2QWCSVH7wTRMQvhGCwPl4wMjr0pJc6To5d60GQw0l5swDlYjP5kmraG88iTCyFv9NaOIGY5GWIA4sKRg8x86aZCDgtdZ8dI1zN+XYATkq7ZkNpM5OzriSwus+KB9AW8jG2R/Z+VRaGk9A2PJPldMwf1DQ9v+Q9x90bbaJyse17fuZDol3D7BPqeY9zAj3UOscpBbtXIQ9t3Ujrji06/O5VUlpfbHPewyCa0JySNUIP2h9U/tKcevSoWfFmNFYD6etGB4s/z8OfcVoG6m90F8uF8EoHijbn71+0vr88VZjlD1k1VFJTnPMc0xUxU0UIRQhFCEUIRQhFCEUIRQhFCEqb775pZLwJh7hhlV6L5M/p6cz99JllDO9X6KhdObnJvzRI9lsLvA20NrSMkR1Cn2pPsjA1C+SjU+nVAZfpyLUfUYbU9KLn0/Pame22ZcbRUCVTZ2A0SBMB5F/bI9lT9n/wDtNDS/XIclRdLHTG7Tjk4u4Du5ntTLNPabOgGSkES8h5+4DVj8zTSWsHJUg2apfldxSltza0204WSCMQ2nN7m48IIXXwrz5ga0lzjILAZcyr8MLKV4c83fwa37lJe6Vk5BdNnfTGz4XZsIo8sHAJzk0iMHUNutOrkb1XS4By4p1XfG6tF/SNmGGIdY2GB8tB8SKfvXN6zVmfooZj+3Lc9qa93t5be9UmF8sPaRhhl+Hl6jIpzJGv0VCopZIDZ48VcVNV0UIRQhFCFmO+23p/pUy28cDLbRhpXeNWZc+rH1GAPWqsrziOG2S26Omj3TTISC45AFQN2t4ra2WW+lm768lHCYVXh4cH3YxhV15aedRZI1t3k5lOqaaWUtga2zBx+eiptv7cuJyrypHHOWHd8MTpIq6FWWQnBU5K4OfhUHvcddVYgp4owQwkt45gi/d5qfJbXm0IjDmKa4iI41kXgniIPR8hXTzPOukOeLcfNKDoaZ2PMNOls2nw1BWtWtiO4SGX87hAr8evFgYJNXAMrFefdJ0y9uWaVbjYE+z+KSw/OwE5ktHORg+0YyeR/ZP38qUWFmbNOSvtqI6noz5O4OH390r32wI7kG82WWWWNsyW/svG458I6Hn4eR6eVKLA7pR/RXmVLojuanMHR3Aj5x4Jm3F35FziC5wlwNAcYD46ej+Y6648gyKbFkdVSrtn7r9yPNvp+E81YWWihCKEIoQihCKEIoQihCVN+971sY+BMNcOPCp+qPtt6aHA6ke+kyy4B2q/Q0Rndc9UfLJK2NspLdPyhtHMkjnMMLavI51UkHmScYXGnyFJa0N6b1pTTOkd+np8gNTwA+aninDYu78txILvaGDJzit+aQjpp1f1/7DmsLjif9OSzpqlkbdzBpxdxd+E4U5Z6q9p7vW1xIkk0YkaMYXiyQMkH2eR1A51BzGuNynx1MsTS1htdJ+0JDtS+NouVsrbWUqcCRhoF06ZyP4WPlST+4/DwC0YwKSDfHru07BzWgW8CooVFCqBgKowAPQCrAFlkOcXG5Xp1BBBGQeYNdXBklmz3IghvBdQs0eAQYlxwnI+4deHlnFKEIDsQV59fI+HdPz7eKaKaqK+FgOdCEBgetCF9oQs52x2eXDNcGG6HDcPxyI6c/EWUcYJOAWPQdKrOgJvY6rYh2lGAwPZm0WBB+yqJ915luFkvLQPbhOBhaD7I8LFVwx65wPLyqBjOK7hl2Kw2rYYy2F9nXv0vfRVtnsWS8eWaDM0Nu/CkE8jcZTRioz7I19PuqAYXEkZgcCnPnbAGsfkXDMtAtfn2qz7NLcS7RlmiV0iRT4WbiI49Apbr7LfACpwC7yQk7RdgpmscQSfstcq4vPooQlfePdpmf6VZsIbtddPZlA+rIOueWelKfHnibkVep6oBu6lF2eY7Qk/a2yk2krzQJ3G0Ij+kW/IkjqOWugIbry8jSXN3mYyPJaMUxpSGPOKM9V3zzCvez3fP6QPo9wcXC6KToZAOeQfrjByPTPnU4ZcXROqqV9Du/3I+r6fhPdWFlooQihCKEIoQihCqN6dvJZQGV9T7KL1ZjyHu0yfQVCR4YLlWKandPJhHj2BZnu7aCTvNq7RbMSHKg/wCkcaDA+yDgKOpHprVYL/uPW3UPw2pacZnyHvzTnu1siS4l+n3g/OEfo8R5QoeWn2yMZPT8HsaScbvDsWbUzNjbuIdP5H/I+ycKcs5FCFX7wXhhtZ5QMmOJ2HvVSRUXmzSU2BmOVrDxICVuyG2AsjLzaWRiT58J4c/MGk046N1f2s79/DyA9081YWWihCzDfnfm7t7mS3iCRhOHD44mIZQc66DUkcjyqpLM4OsFt0Wz4ZIxI65vw8Ve9mW8El1A6zOXljfVjgEq2qnQAaHiHLoKZA8uGeqq7SpmwyAsFgQl/tnuTx2qAkeGRjg+qAfzpdScwrmx2DC9x7PuqzskuSL4qSSGhbmTzDIf86jTnpp21WDcX5EehWhb/baNpZu6HErYSM6aFjqdfIZPwqxK/C24WRQwCaYB2mpSJuvv/etNFDIUmEjqmWUKw4iATlcDQa8ulV2TvuAVq1OzYAxz23FgT8uteq6vPJU3x3V79GmtyYroLoyErxjqrY551wehpMkeIXGqv0lXuyGSZt9O0KJ2TcAs2VUKSLKyy8Q5sMfgMDHTBrlPbCmbVxb4Em4Iy7k7U9ZiKEIoQljevd93Zbq0IS8i5HpIvWN/MHoaVIwnpN1V2lqWtBilzYfI8wkjeK0W7i/KVmGjmjbFxGNGR15tj7Q6+Y+NIeMQxt14rUp3mF/6abNp6p4Eex9U8bibzi+g8RAnjAEg888mA8mwfccinxSYx2rLrqQ078uqdPbwTNTVSRQhFCEUIXl2ABJOABkn0oQBfJZBcu22to8IJFrH1GmIxjJz9pzy9PcapH91/YvRNAoae/8AI+vsPVS73eG1e4iklJFjA3DbRoue8ZNGkI+wugHmfPWpF7S4E6DRLZTTNjc1vXd1ieAPDvPFadYXsc0ayRMHRhlWHX/vyq0CCLhYj2OY4tcLEKRXVBFCF8IoQvMUYUAKAoHIAYA+FC6STmVjXaJvDdtPLbOe7iU4CJkcanUFjzOR00FUZnuJLSvR7PpoRG2RuZ5ngrnc7tCjitu7ui3HEAIyAWLr0H7wxjJxpj1qcc4DbOVar2a58uKLQ69iTt8duLe3JmVCg4QuCck8OdTjlz+6kyPxuutKkgMEWAm6rdnyzAkQGUFtG7riyR5HhqIJ4J0gZ/uW8bfdThu9fSa/R539WB/91SwPPApX6mnbliAX1t2r5Nfo06+oU/yNG7fyR+qpzljCh7QkuAAs5m4QcgS8eAfTiqJxcUyMRk3Zbwt9l03f2iLa5inK8YjbPDnGdCOfxzQx2FwK5URGWNzAbXWj7Z7TITak2/ELhvCFZT4M82zyOOmDzxVp1QMOWqxodlPEv7nV9exJO6O8V3bypHAxcSOB3bkkMWOp8weuR8c0iN7mmwWnV00MjC54tYahbyPWtBeUX2hCKEIoQuEV5GztGrqXTHEoIyudRkdK5cXspFjgA4jIpS3otmsp/wAoQgmM4W7jA0ZOQkA+0udfT40l4wHGPFaFM4Tx/p3a/wAT28vFKG1ozsu8ivLU8VrP4lxyKtgunyOV/wCRpLv23BzdCtGI/q4XQy9ZvrwPutcsbtJo0kjPEjgMp9DVwEEXC889hY4tdqF3rqiihCKEJD7V9vdzALdPbnB4scwg0P8AaJ4fnVeofYWHFauy6fHJvDo31/CqoNmPbWsNhEeG7vDxTOOccX1vkuF9+aiGlrQwalPMrZZXTu6jNBzPzNcNjyWM4nhZ1hlZGiRtCsUERAAVjgFn8T5HPJ8q43A64+WUphUR4XgXAIJ7XHs7NF33annSE2tj7UrtKHc5EELaRltP1jgFgtDLgYWf9BRqGxl+9n4C1h/J3HwGim7M3VuBdD/4s7yxMrTRgtnB1AKmUgBh5r1qTY3Yusly1cZi/sgA6HL1tw71olWVjpb3z3sjsY+jzsDwJn/E3ko+/lSpJAwdquUdG6odyaNT84qq3Q7Qop14LkpDKozxE4RwOoJ5HH1flUY5wetkrFXs18ZvHcjzHzmkPtA29DeXIeFCAi8Bc6ceCSNOgGTgnU5qtM8PdcLVoKd8EeF51ztyXLdvc25vPEq93F/rHBwf3Rzb4aetDInPUqmuigyOZ5D5ktI2N2cWcIHeKbh+pk9n4INPnmrLYGjXNYs205nnonCOz3TZb2qRjhRFRR0VQB8hTgANFQc5zjdxuu1dUUUIXiWFWGGUMD0IBH30WXQSMwlja/Z/ZTg8MfcsfrRYXX932T8qS6FhV6LaM8epuO1ZzvJuFc2oLqO/iH1kU8QH7San4jPwqs+Fzc9VsU+0Ypsj0T2+6rN0NrR2t1HNIhdVzyOqkjHEB1IBOnrUY3BrrlPq4XSxFjTY/MlqW8PaDbQwhoWWeR1yig6D1f7Pu56VbfO0DLNYVPs2WR9niwGv4RuLvqt4O6l4UuAM4GgcDquevmtcimxZHVFdQGDpNzb6JvlkCgsTgAZJ9Bzp6zwLmwVTsreS2uwRbzIz40U6H0PCcEioNka7Qp8tLLCf3GkBZptW7lW47yb9C2gh/WhT3NwoGmT00wM6jAwcHlVcTiucj5FbcTGmPCzpxnhxafnd7tWw+0G1njKXZSF8EMGOUcdeFuWvl+NNZO1ws7JUJ9myxuvFdw8x4Kn2XDFOk+zRKskLgy2UvPGCcp70ONPImotAILOHBWJXPjc2ptYjJ4+/iu3ZTtho3ksJvCylmQHoQfzi/M8Q+NFO63QKjtSEOAnZx1+x+y0urSxUUIXxmwMnkKELIdkEbS2rJcSfqIDx68uCMnus+8gufjVJv7klzoF6Gb+lpBG3rOy8Tr7KRZbZVpp7uUZSaGVtchhbRERqqYIwzyEHPpUg65Ljx9FB8BDGwt1BA/8AY559wVftbYNpGZJ4MMsTRD6K4JUtKo4Y+PiJJyc/DFRdG0ZjsyToqmZ1mPyvfpd3Gy87XhSCBoxKUaBlBETYMly+GlY9eCNcKvxodZoty9URF0jw618V9eDRkPEnVNe4Uf0m7utoYIRwIo+LmQoQMTjTOUX76bEMTi9Ua47qFlPxGZ87eqfqsLJSN2m7rrPEblMLLEpLZOA6DUg+o1I+IqvPHcYuK1Nm1ZjfuzofI/NVjlUl6NajuT2eABZrxctzSHoPIv5n9nlVuKDi5YVbtK/QhPefZaUqgDA0A6VaWKvtCEUIRQhZ9Ydo5e77hoQqcbLx8ZJAXOuMfs1WE93Wstd+zMMO8Ds7A2smXd7eu2vS6wMxKAE8SldDyIzTWSNfoqVRRywAF417VeUxVUUISJvpuAlwGmtgI5+ZXkr/AOTeo59fOq8sAdm3ValHtF0dmSZt8wsimiZGZGBVlJDKRggjmDVO1l6EEOAI0WmdlW664F7JhiciJc+zg4LH9rQgDoPfVqCP+RWJtSrN9y3xWlkVaWKlLbHZ9ayt3kQa3lzkPESBnz4eXyxSXQNOYyWhFtKZgwu6Q5H3SVvl9LiktYtoMssCScQkRcF1yA3EPtBeg5+tIlxAgP0WlR7l7XvpxZxGh4creKte0DaGz0svo8CoWYB4u6A4V8QySRyyMjHWpzOYG4QkUEdQ6fePJtob8clP2nsNY9m209svDLaqs645tkBpQfPiGc+6pFlmAjhmlRVBdUvjkOTrt9vol3fR+6nttqW3szBX97qNR/EoIPuNKlyIkbxVyjGNj6WTh6fgrWrG6WWNJEOVdQw9xGauA3F1597CxxaeC711RSx2jbUNvYyFTh5MRr/EcMfgvEaVM7Cwq7s+ISTi+gz+eKSdm2ph2UkafrtoyiMfuHT5BMn+KkNFo7cStOR+OrLjpGL+P/aedsbk2tzFFG4Ze6UKjoQGAA5aggjrginuha4ALLhr5Ynlw46gpZ2zsWHZ77OiTPdG645GfGWbACk4AHwxSnMDMI7VeinfUiV7tcNh3XX3bG5rzbRk7qNoYJFzPNxKePiOWVAc4JI8sc/cR0RL8tOK5DXNZTjEbuGg5d6vez7YctpHOsmQrSkxqxBPCNATjTJxmmQsLQbqrX1DZnNLdbZ96Q959+p2vC9tKVij8CAaq+DqxB55PL0Aqu+Y4rtK1abZ8YhwyNzOfcoW8e+9xeQrC4RADlymfHj2dDyA1OMnJx5VF8xcLFNp6COB5e3Plfgmrsx3RwFvJ18R/Uoeg+2R5np6HPWnQRfyKobSrbkws8T9lpdWliqBt3aYtoHlKlyo0RebE8gMeZqLnYRdNgi3rwy9u1JR3p2tN+ps4ol5gzN09xZD91I3kh0C0v0lGzryE9w/BVRJvZtTnxx+5YH/APcKgZJPgVgUlJyP/wBguOw72+muUkaSbvjMmmeGMRZ/O8Snw4IxgDxZz5iuMLy651UpmU7Iy0AWse+/DPXv4Kh2d/8AMD/Wy/hJSx1/qrcn+m8G/Zc91tuzWaSvCoJZUUuwyE1ONPM8hmuRvLRcKVVTsncGvPPLmtf3E3lF7b5Yjvo8LKBpr0YDyb8cjpV2KTGO1eerqXcSWHVOnzsTJTVSRQhJHaNuiLlDPCv59BqB/pFHT94dPlSJosQuNVp7Prd07dv6p8vnFZ3urvdNYd4EAdXHsPkAP9rT00I66csVWjlLNFsVVEyosTkRx7FKs9/bsXUc8shZFOGjUYXhPPC+Y5g6nSuiZ2K5S37Oh3RYwZ8Dxutttp1kRXQ8SsAykdQRkH5VeBvmvMuaWkg6hIvaYiyz7PhIzxT5Yea+EH8aRPmWjtWps0ljJXjklvb2x40uNpxxoEC2yuqj95Gcj+zSntALrcldgmc6OFzjfpEeRA9VpO6MwksLY8wYEB+CgH8DVqPNgWNVtw1Dx2n1ST+S+K3v9m48Vu/fwfut4xj4ll+NIw9FzOWi0t9aSKp/yyPeMvyrTsh2r3to0ROsLYX9xhlfkeIfAVKnddtkna0OCbEOPqnurCyllva5cmW4trRTqfEfe7cC/g1VKg3IatzZTQyN8p+WzKvLe1V9qQxKPzdjbDA6BpMKPjwrTAP3AOQVVzy2lc86vd5DP1Kdqes1VG8+wUvYGhc8J5o45qw5H+RHkahIwPFlYpqh0EmMfTmpex7eSOCNJX7yRVCs+McRHWutBAsUuZzXPLmiwPBTKklrMO03dW2iiN1HiJ+IAxgeFyx6D6rcyTy0PvqrPG0DEFt7Nq5Xu3Tsxz5JU3F2B9MulVv1UeHk9QDov8RGPcDSYmY3LQrqncRXGpyHzsW8qoAwNAK0F5RfaEIoQsh7T7SNr7LTrGe6TwlHPVtcqMVTnAx6r0GzHvEFg2+Z4jsSp9Bh/wDNp/dy/wCVJsOa0N4//DzCtN3bSISpi4V/z0J/VyaESjA1H1jpU2AX15JE734D0LZO4jl9lF2f/wDMD/Wy/hJUW9f6qcn+m8G/ZXXZRYJcfSopBlHhUEfE4PvBwR6ip07Q64KrbVkdHge3UEqBY3E2yL8hskKeF/8A1IidGHrjUeoIqIJienPaytp7jw7CtvtrhZEV0IZWAKkciDyq+DfMLy7mlpLTqF1rq4ihCxjtP3eFvcd8gxFOc4HJX+sPj7X9qqM7MLrjivSbMqd5HgOrfT8aLt2Z7r293xyzHj7tsdzjQ5AIZvMHJGOWhzmuwRh2ZUdpVckNmsyvxWvogUAAAADAA5ACrq86TfMpH2hsye42zG7RsLeBAVcjwk4JwD58Rxj9mq5aXS34BakcscdEWg9Jx0+fM04T7OicszRqWdO7ZsDJTXwk88anSnloKzhI8AAHTPxXzZezo7eJYohhF0UZJ655n30NaGiwRLI6Rxe7Upb28BBtO0n5CZWt39frJn4ilPyeDzyV2A7ylfHys4ehStuX+h7YmtuSPxKo93jT/DkUmLoSFqv1n79G2XiLex81rFXFgLKJP0neEDmI2190UZI/xkVU60y3h+1s49v3PsmjcMd5Lf3J/wBLclF/ci8K/wA6bFmXO7VSrui2OPk2/ic0305ZyKEIoQsw7Qt8bm3uxFbycARBxjhUgs2v1geS45Y51Vmlc11gtvZ9FHJDikF7nLVJ28G9VxeqizlcISRwrjJOmTqf+zSHyOfqtKCjjgJLL5rT+yzZQhslkx4p/GT+zyQfLX4mrUDbNvzWHtOYvmLeDcvdONPWcihCKELIe0+4gW+xJEzt3SaiUrplsDHCfXWqU5GPML0OzGyGDousLnhfklP6Xaf+Xf8A/YP+5Sbt5eav4Jv8v/z+Va7uXNuZU4YWH56DOZidTKOE+x0OuOtMYW305JFQyXAbu4O4dneomzmH5QOo/Wy/hJUR1/qmSD+m8G/ZMnYmw72f+qT8TTaXUqltrqN7ymrtK3a+lQd7GMzQgkY+svNl9Tpkevvps0eIXGoVDZ1Vun4HdU+RS/2T7zYP0OQ6HLQk/Nk/Fh8fSl08n8Srm1aX/eb4+61KrawkUIVFvtsgXVnLHjLAcafvLqPnqPjS5W4mkK1RzbqYO4aHuWK7ubxTWbM8BXLrghhkeYOMjUfzqix5ZmF6WopWTANfwTXunv1dy3sKTy8Uch4OEIoALeydBnngc+tOjmcXgFUKrZ8LYHFgzGepWuVcXn0UIRQhKXadEfoRlX27eRJl/hOv3E0mcdG/JaGzSN/gOjgR9Up75yCHa9rcL7Mixv8A4irf4StJkykBV+jGOjfGeF/f1WscQq4sCyyfcV+PaV7OfqrKQfe+n3LVOLN7j3rfrhhpo2c7eicezWPGz4m+2Wf+0xNPh6gWdtE/1DhysPoE0U1UUUIRQhJu83Z7BdyNMrvFK5yx9pSQABlTy0A5EUh8AcbrSptpSQtDCAQFj81iRMYAwY953fEORPFw5FUyM7L0Ik6GPsv91+jLSARoiLoqKFA9FGB+FaQFhZeOc4ucXHiu1dUVT733UkVlPJEeF0Qsp8se+oSEhpIVikY18zWu0JWP/wBOtof+YP8AZX/KqW+fzXof/jqf/HzKmpte5miMskymQo7qGgjbKRHhOWIyMsSB7qlicRclKMEbH4WtyuAczqfmap/6S3HnH/cxf7tQ3jlZ/SR9v1Puvqbz3IIIaMEHIIhj0I5H2aN65H6OI8/qfdehvXdZzxpnz7qPPrrw0b1y5+ih0sfqfdeoN77xPYkVCefDHGPwWuiVwXDQwu1F/Eq72Zv3ei3uGMiuyGLhLINOMsGGmNPCKm2Z+EnuVaTZ8G8YALA348rKi2dvRPBI8sSQLI5JLd1kjPML4tB6CliQg3FlbkpI5Ghri6w7fwrCftG2gyle8jXPVY8Ee4kkfdUzO9JbsymBvY/X8J47NdoXlzGZJpleJSVA4PGSOpblgZ8qfC5zhclZe0Y4YnYWNse/JPFPWYvzrvJZCC6ni5BZDj0BOR9xFZrxhcQvYU8m8ia7mFpe7vZrBGUlllaVgVdQvhUEEEHzOuOvwq0yADMrFqNqSOBYwADTmU/1YWSihCKEKq3rt+8s7hPOJvwNQkF2kJ9K7DM09oWXb8vx2OzZ+vdYz7gpH+zVSbNjStyhGGeWPtTt/SRfOrGNZn6YpN7Om8G0H69yT8+M0iH+RWltAZxN7fZaHuEuNnWn9Sp+YzVmLqBZFcb1L+8q/piqIoQvjHAoQsuuu1hwSEtV0JGWlPT0CfzqoansW6zY7bXc/wAvyk3dgd5fwZ+tOCfeTxUiPN4WjU9GndbgF+hK0l5FFCFB23ZGe3miBAMkbKCfMggVFwuCE2F+7ka/kQsOn3PvkYK1vJqQvEo4l1OM5Xp1yaoGJ44L07a2ncLhw9F22yyrC7IfDJILeP8AqbcZYj0aXhJ+NddkMu7wCjDcvAdqBiP/AJO0+gS7SlcRQhFCEUIVrsxC1tdhQWOYNFBJ9uToKY0dE+CRKQJYyf8Al6BSNmbn30+OG3dQfrSDgH+LX5ChsTzwUJK2CPVwPdmnWw3GisozNcfpEx8Mcar4eJtFABPibrk4A8qeIQwXOZWZJtB87sEfRHEpq3GwtnFF3ZieJVSVCoB4+BSxOOZbPFnnrrrTouqAqNbczOde4NyO66v6YqiwztOixtCYfaVT81x/KqE46ZXqNmH+nb4q52d2pyRoiNbK4VQuRKQTgYzgofKpipIGirybIa4kh9r9n5Wo7Nu++ijkxjjQNjnjiGcVbabi6wpGYHFvJSa6oIoQo+0FzFIPNGH3GuHRSYbOCx/bvi2Js8+TEfcw/lVN/wDaavRQZV0vzkl78pN5mlYirW5CZuztfze0F69x/vimw6OVPaB6UR7fZaLuG2dnWn9Sv3CrMXUCx64f1L+8rubuW3RnnKtEGYlhgFF4jw8XQgLjUa+h5125bmVDA2QgM1yy5lR4b6a6ZHhAS3Vxkt7coB1wPqqOfi1OMYHM8uXaaKZjZECH5ut4D38FesMg0xVQscu+zG+BJUwOCT9dgfvT+dUjTvXo2bVgtnceA91Q7qHgv7fP1ZgD78kfjS4+uFbqs6d9uS/QdaK8iihCKEJf372mbeylZTiRx3cf7z6D5Zz8KXK7C0q3QxCSdoOgzPcF52burALGK1ljV1VNc8+I6sQeYPETqKGxjAGldkrJDO6Vptf0WWb87rGwlXhJaGT2CeYI5qfuIPX4VTljwHsW7Q1f6hpvqNUs0pXUUITBuPu+L257tyRGq8T45kcgAemSefkDTYmY3WVStqTBHiGpyC2vY+xLe1XhgiWPOMkczjlknU/E1eaxrdAvNSzySm7zdWFSSVVbxROY1eNQxikWThJxxBc5APng/dUH3tkn05biIdxFlx3UkaWNrhlCC4Kyquc4UxoBk+Zxn41yPMYualVAMduxnhuPMq7pirLDe1CQHaMvoqD5L/zqhP1yvUbMH9OPFdbHs3vZVV8worKGHE7ZwRkaBDrr510QPKi/akDCRmbdn5WxbJtTFBFGSCURVJHLIAFXWiwAXnZX43lw4lRTJJbqzyOHj4mYk4BQEnGM4BAGNDr5Z0FRzbqp2bIQGix9V5tt5bSRlSOdHZzhVVgTyzy8sCgSNOhXXUszQS5pFlYXzYic+SN+BqR0SWC7gse23psSwHmxP3PVN/8AaavRQ510vzklj6EaVhKu70J13BThvr6D7SyDH7rn+TU6HruCza83gjf3eic+zaTOzoB9jiQ/wsRT4T0As3aI/qHHnmpsOxuKVnncyBXLRRn2UzqCR1fOcE8hyqWHO5SjNZoDBbLM8T+F12vbRAd4z90QVZmBxxBCDhh15Y86HAarkTndUC/5VoDU0hLu3t9bS0Yo78Uo5xoCSNM69B05mlPla3Iq5BQzTDEBlzKxOS9AuDMoKr3veAHmBx8WKo36V16YRkx4Dyt5WX6MgkDKrDUMAR7jrWmvHEWNivdC4ihCSdvD6XtS1t+cdsPpEg/a07sH/vrSH9KQN5ZrTgO5pXycXdEd3FO1PWYs37Zrhe7t4/rF2b4BcfiwqrUnIBbOx2nE53Yssqot1FCE0dnG2VtrwcZwko7snyJ1U+7Onxp0L8LlR2jAZYejqM/dbnV9eXRQhVG8zMY0jVmTvZVjZlxkK2c4yDqcY+NQfpZPp7BxcRewJXLdWAwo9vxs6wMsaFsZ4RGhwcAciTj0xXIxYW5KdU7G4SWsXZn6lXlMVVfnney7E15cONVMhA9y+H+VZshu4r19IzdwtHZ+VrG72/llMEj4jC+AoWQYyeQAb2SfTOauMmYclgVGz52Xda47PbVNrMACToBqacs8Jc2DsmGRFldZJT7SGccgckcEZ9ka4BI4vOltaDmVcnme0losOdvuePor+WBWKkjJU5B8jgj8CanZVA4i4Cg7zXHd2lw/lE3+ya482aSm0zcUrR2hZXvsvBs7ZsPXuy2P4QP/AHVTlyY0LeojiqZX9v3TX/RceVPwLO/VKlg/R94cchKxHwkjyP8AEBSh0ZlbP7mzu77H2TP2fNwG9tzzhunx+7IeJT8dadDlcdqo1/S3cnNo+oyKsdpWFuZy0szoXQYjEzRg8JOThWAY+ID00qRaL5lJjkkEdmtvbjYH7KDtHYNuwzALQnHKZO8z/HxZX76i5g4WTI6iQHp4vA28rJnts8C5IJwM45ZxrimhUnalZN2lbuzNfGSGGSQSoCeBCcMo4TkgYGgXnVOdhx3AXoNnVTBBhe4C3M+KUtqbEuLYKZ4mjD54eLGuOfInHPrSXMc3ULQiqI5SQx17LYezXagnsY1zlofzTa6+H2fmuKuwuuxed2jFu5yeBzTVTlQXiaUIpZjgKCSfQc6F0Ak2CTuziEy/Sb5/auZTw+kaEhB9/wBwpEIvd54rR2i4NwQDRo8zqrvePeOGzXxsneMMojNw8WPXBwPXFMe8N1VWnpnzHIG3E2use3iu5L2bvZZ7YHHCqiXRVGTgaep161SeS83JC9FTsbAzA1rvoqz8mj/X2397/wBNQw9oT97/AMXfRH5N/wDXtv73/pow9oRvf+Lvog7MH+vtv73/AKaMPaEb3/i76LStwd6uELbXM8LclicSZY50CNkanlg/CrUMv8SQsWupLkyRtI5i3mtDqyshR76zSZCjjKnB0JBBByCCNQQRnIrhAIsVNjyw3avlhYpCvCgOpySzFiSepZiSTy50AAIfI55uVC3q2qLW1llzqFwvqx0X7zUZHYWkplLCZZWs+WWC7J2TNcEpAjSMq5IGOXLOpGuaz2tLtF6uWZkebza6Yt0N17g30AmgkjVG7wl0IXwagZ5HxcPWmRxuxi4VOrq49w7A4EnLXmte2835h1DBC+I1Y9DIQoOOvPlV12i89AOmDa9s/pmo3HfR80gnHmrNEf7JDj/EK50h2qdoHcSPP29F22btJ5ZHRoXi4FUnj4TksTjBUkEYU/MV0OudFGSIMaCHA35Kn7TZythIi+1MyxKPMuw/lmoTHoKzs1t6gE6C5+iUN+Yu82naWq6iNI1+bEn/AAqKRKLyBq0KI4aWSU8b+nuVq/diriwblZd2qxGC8trtfIA++JuL7wxHwqpUdFwctzZZEkL4T8uExWcqxbW4h7F7bq6nzaL/AKWpoyk7wqbwX0ljqw+v5CabpIwQ7geHwgnpxEafEgU021KotLtAl6EG4aSO3VBDxkm44VOM44ljBGGYNxeI+EZ6kYpeuQ+qtG0YDpNf8ffl3a9yv9nWccCLFGMAAnGck5OpOeZJOp9aYABkFVke6Q4nKXXVBZ32s7WtjD9HJ4rgMGULjwa68R6ZXIxz1FVqhzbW4rY2VDKH7z+Pr3JT7N9vi1uuFziKbCN5Bs+BvmSD7/Skwvwuz4q/tGn30Vxq3P3Wz399HAnHK6xoDjiY4GTyq8XAC5Xm2RuecLRcpS3926kllwW0iu9y6xKVOdGI4uXLTT40mV92WbxV+hgLZ8UgsG5+ylbd2gdlWMIiRX4OCPDEjpqdOuRn4117t2wWUII/1k7sRte5Wabwb0reyLJPbglV4QFlZRzznQVVfIHm5C2qekdA0tY/XsBXyXZqLb/SXsWWIvwDiuJQxJ6hSvs+tGEBuLD5rolcZN2JLnXqj3Uyx3aM0SypYjDrxIpvHDOo6quNRUhHcXw+aU+rwOLTJpr0BYLzsjd/6SneR2QC8RUF7t14mHMDI1OQR8KGsxC+HzXZandOwukz7GArjYbIWaSSNbHhaL9YZLqRVT3k1xrbm2HzUpJyxocZNdLMBuuV+iWcyh7PhkQrIpFy7A4OVI0wRkVw2YdPNSjLp2EtkyNx1QE+7mb9yXtz3LQog7tnyrE+yVGNR+1ViOYvdayyqzZzYIsYdfMD1T5VhZSKELIu1nb4llW1Q5WE8T+RcjQfwg/M+lU6h9zhC9BsqnwM3p1OncuvZLta2iMkch4J5WHCzY4SoGig9GzxHB55GKKdzRkdVHasMrwHNzaFrFXFgqn260hKqLczxYJkAKg9ODh4iPECCeY6a1B1+V1YhDdcVjw+69W28EBIRmMUnIJMCjH3cWje8E0B40XHU8gGIC45jNWULqw4lIIPUdamEkgjIpU3n/P39jbcwjNcOPRBhfvakvze1vir9N+3TySc7N+qVt2/0zbck3NIi7D+Ed2n4k0lnSlJV+o/YoQzibe5WsVcWAlLtP2aZrF2UZaIiQe4aP8A4ST8KTO27FobMlwTgHQ5e3mlO0vDJsy2uV1l2dKOL+rGAw9xTHypIN4w7kr72Yap8Z0kHn/2tNnijuYCp8UUqfNWH/OrZs4LEaXRPuNQo9rdvIvDDH3YUlSXGACpwQqg6gY55A8s1EG+ik5gabuN+73ULYkRkuJZy7OqZhjJOhIP51gBoBxAKNPqHnnNcbmbpsxwxhgFicz9vLPxTADkelMVRYNvPuxLb3jQxo8gfxx4BYsrE8z5g5BJ9D1rPfGWusF6umq2SQh7iBbIqNtnde6tY0knj4VfTQg8J6BsaAnpqeVcdG5ouVOGrilcWsOY+ZKxudrXG0LWG2A7ySFixUe1IoBCtqdSoJBA1OQcc6kXOe0N5JLYY6aV0hyB8j+fwltC8MgI4o5VORphgRy560rMFXDhkbbUFOW1tsT3OyOO4weG4VVfkWABzkctDpnrT3OLorlZsUEcVZhj5ackjFgeoqutXNN99t9ZtkrFJOHuBPnhZvEEGcfACnl947E5rOZTFlWXNbZtvNMWwt4rJIbQm4hUQwFJBIGMysQMiMj6uR0B0xTGPbhGen1VOemnL39E5m4t1fFVm6227fuVjlmt+CK4Msa3AfjQcRYMGBwzeI6dCTmoxvbaxI8U6qglx4mtdcixw2sctOwKVZ7220j368cUffurQtOhKHgCjxDp7OQD/wAq6JWku7VB9FKxsZsThvcDXwSzvxdWj3ANqY8cAEjRjhRn6lR5etKlLS7oq9RMmbHaW/ZfWyseyU//ABD/APC/+1HUqfrpW1f9P4j7raqvLzKVt/N6lsoeFCDcSAiMfZ83PoM6eZ+NKlkwDtV6hpDO+56o19lkexNgXN80ncrxlRxMzHGSTyyfrHU1Saxz9F6GaoigAxm3z0X203ZuJLlLV4njdzrxDko9ps8iAPvx50CNxdhXH1UbYzK0ggLfLeFYYlQZKxoAMnJwoxqep0rRAsF5NxL3EniqxZ1hQ3Msjt3mCqA5HiA4UjUcydPPJJOg5RvbMp2EvO7aBlx+5KO9klxFdW6KkoIGHD4OCeFwVwDgE5GRke7JmcnBds1nSjdmPD6K2t4VjRUUYVVCgeQAwPuFSAtkq7nFxJOpWdrtPA2jtLPP9Ht/cvh0976/Cq+K2J/gFsbq+6pv/Z3j+F37HNl8FvJMR+sbhX9xBjP9ot8qKZtm3UdrzYpAwcPU/iy0KrKyF4ljDKVIyCMEehoXQbG4WRbroLLaE9jP+pnzFryIOe6PxVivvOKpM6Dyw6FegqSZ6ds7NW5+/nmnLcC4May2MhzJathc82ibWM+4A4+VPiNugeCzq9ocRO3R3rxV5t+aVYWECs0rkKvCPZ4tC55DCjJ1OuAOtMde2SqwBpf0zkPlvFc7HZziNI893GqhQqHLEDqz+Z641z1NcDcrLr5AXF2pPzT53Kws7ZYkVFzwqMDJzp0GT5cqkBbJKe4uOIrriuqKT+0vbkUNs0LKskkykKh6D7Z8sHGPWkzvAbbmtHZtO+SUPGQHH7LGIJWRgyMVZTlWBwQR1BqjovSOAcLEZJkTat1tFxFI9szn2e9RFJPkrYyD6Z1puJ0mRsqRhiphjaHW7CfMJmg2BthIliX6L3S8kIUgfNDrrzpoZKBbJUnVFE52M4r8/hR/R/a/2bP+7j/4dGCXsR+oo+b/AKn3R/R/a/2bP+7j/wCHRgl7EfqKPm/6n3R/R/a/2bP+7j/4dGCXsR+oo+b/AKn3R/R/a/2bP+7j/wCHRgl7EfqKPm/6n3R/R/a/2bP+7j/4dGCXsR+oo+b/AKn3R/R/a/2bP+7j/wCHRgl7EfqKPm/6n3XSDY22kOU+ioeWVRAce8JQGyjkoumoXCxxHxPuqrbu8u1LRgktxCX6qgViB66aZqLpJG6lWIKWkmF2tNuZSXtC9knkaWVi7sckn8B5AdAKrkkm5WnHG2Noa0WC0/sl25EYvopVUlXLA/6wE6n94ZAx5AVbp3i2FYe1ad4fvdR6LQ8VZWOoN5PKxKQcHEvtNJkqCeS4HM/HQY55qJJ4JrGtGb7+Cg7A2dEQJjAI5gWUrxFlRgxVjHnRQ2M5AGh99RYBrZNnkcOgHXGXj3qZZrK7lpkVAn6tVfizkasTwjB6Y9+uukhcnNKfgaLMN765WVbv3tRobYpH+vnPcxAc+J9Mj3A5+VRldZthqU+hiD5bu6rcz3D3SBvtHwC02Vb6mPBbHWR84z/aZj781WlytGFrURxF9VJx9B8stX2TYLbwxwp7KKFHrjr8edXGjCLLBlkMjy88VLrqWihCzrta2ISiXkejRaOR9nIKN71b8fSq1QzLEFsbKnAJhdodPv8AVcH2uXit9rRLmSH81doOZj+sfgcMPQ+lcxXAkHDVSEOFzqRxyObT2/MlpFvOsiq6EMrAEEdQeVWQbrGc0tNio42lH3kkZJBiUO5IwoDZx4jp9UmuYheynunYQ7nkFVSTy3uO4JhgBB74jxSFTkd2p+pnmzc+gIPFUbl2mieGsg6+buXLv7ewePJWthtGOVpEVgXibhkA6HAPLJ0OakHA5JD43NAJGR0S1v8Abmi8XvYsC4QYGTo4H1T5Hng+tKmixZjVXaCu3Bwu6p8lR7o9mw4e8vRkkeGIMRw56sR9b0BwPWoRwcXK1V7UN8MP1Sjvru39AnCCQOjjiT7QAOPF8eRHPB8qTLHgNloUdV+oZcixGvJWe7PaJcWwCTZniHLJ8aj0P1v4vnUmTluRzSKnZkcubOifL8eC0vYm91pdAd3KAx+o/hb5Hn8M1abK12hWLNRzRdYZcwr2mKqihCKEIoQqnbG8lrag99Kqn7I1Y/wjWoOka3Up8NLLKeg1ZxvJ2mSygpaqYV+22C5HoNQv3n3VWfUE5NyWzT7KYzOXPs4JX3b2Q19crF3gUtlmZiSSBqcebe/18qSxuN1leqJhBFjtpw+cFoG8PZlEYR9EysqLqHYkSe8/Vb1GlWX04t0Vk0+1Xh/7uh8l07PdxzARc3I/PfUTPsZ0ycaF8fAA0Qw26TtVGvrxIN3HpxPP8J1v7wpgIhkkPJAQNOpJOgH4mnk2WaxgdmTYKqOyZUBltWKSPkyRStxK7HrnXgb1XTlkaDEcJGbU/fMd0ZBcDQjUe/jn2qHYWlpK/dkXENxqWjM0wI838L8JUk+0NMnHPSogNJtndMe+VrcWRbzsPppe/Ymi3hWNAq6Ko6nPzJ5+8021lRcS43KQvyos08+0pRm2tA0dsPtvydh7yAo/5VXxAkvOg0WtuixjaZvWfYu7Bw9yq/sy2a9zcy382viIX1duZ9yr4R7/AEqMDS5xeU7aUrYom07Pg/Oq1KrawkUIRQhc7mBZEZHAZWBVgeoIwRXCL5LrXFpBGoWQ2TnY9+8M2TaSjBJ1BQ+y/vXJU+mfSqY/afY6L0LwK2nD2dcevLx1Ca925/yfcfQZGJgky9pIdRg6mMnzHMeefUU5hwHCdOCoVDf1Me/b1h1h902XmzopSDJGr41GRnkcjTkcHzpxaDqs9kj2ZNNlVyXz3bGK3LRxKeGWbBDA9Y4wfr+bkYHIZPKFy7IJ4jbEMT8zwH3PZ2ce7WwRILZFVQqAaKoGSfPAGSSTqedSyakkvlJJzXXZt8s6d4oYKSR4hg+EkH4ZFdBuLrkkZY7CVKrqgsO7R7W5F3JLPGVRiFjYarwD2RkcjzODjU1QmDsVyvT7OfFuQxhz4jtVhuj2fG7tzNK7RceO54caj7TAjUHoBjTXrUo4MQuUqr2luZMDRe2qWd6NgtZzGF2VzwhsgdDnGQeR0NKezCbFXaWoEzMbRZeLDb11APzU8iAdOIkD4HIFAe5uhXX00UnWaCreHtDvxymVvein8Knv381XOzKf/HzX2XtE2gf9Kg90aj8aN+/mgbMp+R+qq73ea7mHjuJCp6BuEf4cVAyOOpT2UkMZyaPneo2xdmG4nSFCqtIcAty5EnOPQGuNbiNlOaXdMLznZO+2ezIxWpkikaWdfEy4AUqOYUc+LrqdeVPdT2bcarMh2qHy4XCzSlPdO1uJLiN7VC7o4bPJR58TcgCCfXWkxhxddqv1b42xlspsCv0GK0l5FRNqXphjLhC/oOg6knooGp6+QNRcbBMjZjda9lU3PfWjSTZa4ifxOMDijIGAVwNYgAMrqRqdcmom7c9U9uCYBnVI05H89unBfY0aG0kaKYymRS0I8JHG+Sqx4H6vJGAc4A50aNyKCQ+UBzbW17hrftV1BFydgBIVAbHprgemSamFWceA0SvvhtB5pF2dbEiWUZmcf6KLqc/abGAPX1FKkJJwBXqSNrGmok0Gg5n8JM3ll+lTQbMsv1MJ4NORYaMxPUIM69Tn0pD+kQxugWlTDdMdUzdY5+319Fqux9mpbQpDGMKgwPXqSfUnJ+NW2tDRYLBmldK8vdqVNqSWihCKEIoQl7fbdpb6DhGBKnijb16qf2T/AJHpS5Y8YVujqjTyX4HVIO7V4LmI7MvC0cqt+jyHRo3XkufMY011Bx5VXYcQwO8FrVLDE79TDmD1hwI+a8k77qbedma0u/DdxDmeUqjlIvnnqOlPjeeq7VZlVTtAEsWbD5HkVdX8EnOEqhLAyeEZYaAkHowAGpzyxUyDwVVjm/zz5fOSqtsQtbqWiJaSYiIFzlgz6BlJ+qoyxTQYBIxrmLstE+EiQ2doM+yw99LqbNdJaJDBGpdyvDFGvMhAAWJPJRplj5jmSAe3DQAEsMdMXPJsOJ+eQXeK9cFRNGE4jgFX4hk8gTwrjPux91dueKiWNN8Bv4W91LuIFkUo6q6nQqwBB94NdIvqltcWm4NivSIAAAAABgAcgBXVwm+ZWS9oe7N5LdyTpCZIzwheA8RAVQNV58+LlnnVOaNxdcBeg2fVQNhDC6xz171e9lGwjHBJLLGQ0rcIV1IIRPMHzbi+QplOywuVV2rUB0gY05DlzKpO2GxSOS2ZEVAyyA8IAyVKEZxz9o0upABCtbIkLmvBN9Puqzsrs1lvjxqrqsLNhgCM8SAaHrqajAAXp21HlkGRtmPun/tG2EJrJu6QccREihV1IHtAAdSpPxAqxMy7Mlk7OqME4xHI5e3ms/3R3XvjcQTCBkVJFYmTweEHxYB19nPSq0cb8QNlrVdXBu3MxXJB0z/C26r68yuEFvHEpCKka5JPCAoydSTj8a4ABopOc55zNyoNztMmUQIOB2Qssjr4TjGeEacZHFnGRUS7Oya2Lo4zoOHzRRI7+S2Xgu1Lx8vpCglTnn3i6mPmddV9RoK5ctyd9VMxtkOKLI/4+x4+qsdizBogAwbgPDxA5yB7Jz1ypU/GpNOSVK2zu9c9nbEjhkkdc+NsqmTwpn2iq5wCxySRjNAYAbrsk7ntDTw48T/1wUPeveH6KqpGve3Mp4YYhzJ+0fJR1NRkfhGWqbS029JLjZo1Pzikbbl9+TYWgWTvdoXHinlGpXi6D8FHrnypD3bsW4lacEf6p4eRaNug+eZTN2c7q/RIu9lH5+UDIP1F5hff1Pr7qZDHhFzqqW0KvfPwt6o8+32TlT1nIoQihCKEIoQihCRu0Pc76SPpFuMXCgZAOOMDlj9sdD15eWK80WLMarU2fW7r9uTqny/CoNj7TXaSJDM5h2hD/wCHuORLDofXI8Snn8xUGu3mR1GhVuaI0pL2C8btW/PIpx3a3lZ3NrdqIrxBqPqyD7aHqD5U5klzhdqs2ppQ1u9iN2Hy7Cri52WjzRzZPFHnTJwcqVzjlxAE+LngkVMtubqu2UhhZzXCzh/S53b2uBFT9wZJx73Jz7h6VwDpEqT3ftNA7fr/ANLjti472aK2j1YOssv7CIcrn9pmCgDqOI9K443IaFKJuFhkd3DtJ9h9lz2mskHCY5meaaVVVZNUOdW8I9lVRWPhI5a5odcaHNdjwyXxCwA4a9n1PNWNtfN3jRyLwlUD8YPhYEkddQRw6g+Y1NSBzsUpzBhDmnstxXe2vopPYdW/dIOnn7vWugg6KDo3N1CkV1RUa8sIpsd7GkmOXGoOM88ZrhaDqpskezqmy82ezIYiTFFGhIwSqgafAUBoGgXXyvfk4kqXXUteO8GeHI4sZxnXHnihdsbXVbe7Wde8EcDu0YyckKCNfZzknkelQLuQTmRA2xOtdR/yjb3Q7mQGORhkRygAnyZdSr40OVJrmIOyKlu5Ium3Mcx9+Xiul1bNcQ4BC3ETZVuiypyP7jDmOqtXSLjtXGuEb/8AifT3HqFJ2RtRLhOgkGkkZ5owOGBHvBx5jBrrXXChLEYz2cDzXSx2bFCXMSBOM8TAcs8s45A+6uhoGi4+Vz7YjeyrN595VteGNFMtzJpFCvMnzbyUdTUHyYcuKfTUplu4mzRqfnFJu0r8bMDTTss+1Jl1P1YVPIAdFGnqT6Ulzt3mc3FaMcf6qzGDDE36k+/opHZ9ui7P9NvMtIx4o1bnk/XYeeug6aHywQxZ43KFfWNA3EOnH2H3Wk1aWMihCKEIoQihCKEIoQihCRN/NxhcZuLYcNwNSo0EhGoOej6aH5+dV5YcWY1WpQ1+7/bk6vp+EuWW3YrtRabT4opoziO4HhdGHLiP1W9eR099LDw7ov15q6+nfCd9TZtOrdQR9x5pqtN4p7JhFtHWMnEd2g8DDoJMZ4W9eX400PLMn/VUHUzJxjp9eLePhzTXJDHMqk4cc1YHz6gj+VOyKzwXMNl9s7OOFSI0CgnJwOZ6k9SaAANF1z3PN3G6qbGYXF2768MCcCBlKnifV2wwBxgKoOPt1AG7r8k943cIbxdn4DT7n6L1tte9uLe3PsMHkkH2hFwcKn9ks4JHXhodmQFyHoxukGosB43z8l73qbgtzIPbjKtH+9xAAfxZ4ceRrr8hdcps5MJ0OqjbVuHguO+DMYURRMmSRwuzDjA6FOEE45qW8hXHEg34KcTWvjwcTex+3j6qxuSxmi4ZGClWYgcOGC8OOYJ+t0IqR1CS22A3HJR9ks1ynfM7Krk92qnACAkKSRqWIHFroM4xprxvSF1OUCN2ADTXvU7Zts8acDyGTBPCzY4uE6gNjAJGoyByxUgLJUjg43AsqyxgSC9kRVVVnjEgwMZaM8Mn3PH99QAs7vT3uMkIJ/ibeBzHoVYz+GaNujgoff7S/wCy3zqR1SW5sI5Z/ZQu5hJNpMEYHxRq2DlfT1U5GnIcNcsOqUzE8fusv2nt/K7bM2R3DuVlkZGAHA54uErnHC3PGDjxE8hrpQG2KjJNvGgEC/MfPRT4YEjB4QFBJJ9SeZJ6n1qQFkouLtUq7S3qeZzb7OUTSg4eY/qovPJ+s3oPv5UoyEmzFfjpGsbvKg2HAcT7JW2htiHZvGsD/SdoSaSztrwseg+PJB6Z8qUXCPTM81ejgfVWLxhjGg+eZU/crch2f6XfZaRjxLG+pz0Z/XyXp18hKKH+TkqsrwG7mDTmPQLSasrGRQhFCEUIRQhFCEUIRQhFCEUISzvdubDfAtpHPjSQDn5Bh9YfeKVJEH96u0lc+nNtW8vbkkKLad3ssm2vIu/tW04X8SkH7DEY/gP3c6r4nR9FwuFrGKGr/chdhd81H3V3sVOcuyLgMvN7KYnT93JynUeR89KY3nGfBVZj/GrbnwePmav9m77Qs3dXStZz9Um0Un9lzgEUxso0dkVUkoHgYojjbzH3GoTOuDqMH1pqpZ6KJfWZZo5EIEkecZ5ENjiU+QOFOehA58qiRxU2PsC06FR7iwkndDNwrHGwcRqS3E6+yWJA8KnXhxzAOdMVwgk5qbZGsBw6nK/Icfqvdn4pZ+JGAOFHENGULrj0yW0ro1K47JrbFQdiWkkczQsCYokxE56pI2QnvQJw+7hNRaCDZMme1zA8ak5jtHHxvf6r7sSUW8f0ebKmMkI2DwuhJKFSPrAEArzyPIihuQsUTDeO3jePkeK+7rwMpuSyyqDN+b70sT3fAmMcRJC8XHp76GDVFS4EMAI0ztzuftZT9qbPMvAyP3csZJR8Z5jDAjIypHMZHIeVSc26VHJhuCLg6j5xXqC0csGlcOV9kKvCoJGM4JJJxkc+poAPFcc9trNFlK7tQS2BxYwTjXA9fLnUlC5tZL+198raFu7Qm4n5CKAcbZ8jjRfjS3StGQzKtxUMrxiPRbzOX/aX9r99Mgk2nOtnbHlbRv439GYan91R8qU65F3mw5K3FgYcNM3G7/IjIeH3KX5t4Jrr9D2XAYIeXgGGI6lmGiA+/J89cUvGXdFgsFbFMyL96pdid2+3FOO5u4cVpiWXEs/MHHhQ/sg9f2ufup0cIbmdVnVe0HzdFuTfXv8AZOVPWcihCKEIoQihCKEIoQihCKEIoQihCKELhe2ccyFJUV0PNWGRXCARYqTHuYcTTYrOtudmrxt3thIUYahGYgj91+fwb51WdT2zYtiHagcME4v229R7Kqk3tmi/R9q2onX9tQrn3H2W94x76hvSOjILqwKNj/3KV+Hu09wrLZH0dsfkzaD2zf6ifxL7sPn5gmptw/wdbsSJt4P9TEHf8hl6fdMA2ztKAfpFms4H17Z+frwNg0zG8ai/cqm4ppP7b8PY4fcL1D2h2WeGUy27/ZnjK/fqPvoE7eOS47Zs+rLOHYbq3td5bOT2LmE/xj+ZqYkadCq7qWZvWafopy30R5SIfcw/zqVwlFjhqF9a9jHORB/EP86LhAY48FDud4LSP27iIfxr/nXC9o1KY2nldo0/RU9z2hWKnhSRpm6LCjOT/L76gZ2Ky3ZtQcyLDtNlz/pFfz/+GsGQHk9ywQf2Vya5jeeq36rv6anj/uSX/wDEXVLtZcZ/Ke0s/wD29t4R7vD4z8cVB3/N3gFZiz/00X/s7P8ACpot7wn6Psm07snTiK8Uh9ca/NiaXvbdGMKyaIn9yqffyHzuVhsrs9ubl++2hK2v1Q2XPvPJR6L91SbA5xu8pUu0oom4Kdvt+fFaLsrZUNsgjhjCKOg6+pJ1J9TVlrQ0WCxpZXyuxPNyptSS0UIRQhFCEUIRQhFCEUIRQhFCEUIRQhFCEUIRQhcLyzjlUpIiup6MAR99cIB1UmPcw3abFJe2Oy+1lyYmeE/ZGGT5HUfA0h1O06ZLSh2tMzJ2fqqL+iW1rP8A8LNxoOSo+P8ABJ4fkaXupGdUq3+so5/7rbHu+4zXyTeza0I4bm1WRf24W/FSV+6jeyDUIFHRvzjfbx981CffGyf/AMRsyLPXGPwKio75nFqYKGdv9uUrz+WdjNz2ew9xH8mruOL/ABXdxXD/AHfn0R+V9ijls9j7yP8Aeoxxf4o3Ncf9359F9Xe7Z6fqdmRZ6cRX+QNG9YNGoNFUu68p8/wpkO+O0pPDa2aRj9iFz95IX7q6JZD1QlGipW5yyE+I/JXv8gbavP18hiQ9GkA/wx/gaMErtUfqKGDqC57vuVbbI7KrdMGaR5P2Vwi/d4j8xU20zRqq8215HZMFu3U+3knfZ2zIbdeGGNY18lGM+/zqwGgaLMklfIbvN1LrqWihCKEIoQihCKEIoQihCKEIoQihCKEIoQihCKEIoQihCKEIoQihC+NyoQEob1eyaS9X6bVZNtX2jVR+q34NFxsOdcbqpy6LU90eQq3GsGq1TzFyp6zTqvdC4ihCKEIoQihCKEIoQihCKEIoQihCKEL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data:image/jpeg;base64,/9j/4AAQSkZJRgABAQAAAQABAAD/2wCEAAkGBxMSEhUUExQWFRQXGCAaGBgXGBwfIBwdGh0cHxofIB8eHiglIRwlHhgYIjEhJSksLi4uHCAzODMtNygtLiwBCgoKDg0OGxAQGywkICY0LDAvLC8sLC80Ly00LCwsLDQ0LC8sLCwsLCwsLCwsLCwsLCwsLCwsLCwsLCwsLCwsLP/AABEIAOEA4QMBEQACEQEDEQH/xAAcAAACAwEBAQEAAAAAAAAAAAAABgQFBwMCAQj/xABOEAACAQMBBQUEBQgGCAQHAAABAgMABBEhBQYSMUEHEyJRYTJxgZEUQlKhsRUjJDNicoLBFnOSk6LRQ1Oy0tPh4vA0VGPCJTVEZIOU8f/EABoBAAIDAQEAAAAAAAAAAAAAAAADAgQFAQb/xAA7EQABAwIDBAkDAwMEAgMAAAABAAIDBBESITEFE0FRIjJhcYGhsdHwkcHhFCNCJDNSNENi8XKCFZKi/9oADAMBAAIRAxEAPwDcaEIoQihCKEIoQihCKEIoQvjMAMnQUISztffyytyVMveOPqxgt8yPCPiaU6ZjeKuxbPnkF7WHbklS67T55WK2lsCfNuJz/ZTGPnSTUE9UK+3ZUbBeV/28z7Llx7fueQaIef5uMfIktR+85Sts6Ljf6n8Lw+5u0X1nvlXzBmc/doK5unnV3muiupm9SO/gPyo77iJ9faMGfU5/F65ueblMbQP8Yj88F8XcSP6u0YM/9+T0bkf5IO0HcYj88FIj3Kvl1gv0b92Zx+BNd3L+DlA18B68fkPwunc7ft+XFKPRo3HyOGrv7zVy+zpOz6j8L3D2kXkB4bu2HvAaM/4sg/dRv3N6wXDsuGTOF/oUz7K7RLGYhWcwsekgwP7QyvzNNbOwqlLs2dmYFx2e2qaopVYAqQwPIg5FOVAgjIr3QuIoQihCKEIoQihCKEIoQihCKEIoQihCKEIoQihC8u4AJJAA5k0IAukXePtLgh8FsBO/LiBwgPv+t7h86rvqAMhmtWn2XI/OTojz/CXDsvam0h3lxIYIOf5zKKB593kE+9qXhkkzOQVze0lL0Yxid2Z+fsvVnYbLhPDGku05vKNcp93hA95NAbGNOkVx8lW/NxEY7dfdM9nBtN1Cww22z4+gxxsB7lAXNNAkOgAVF7qVpu5zpD9Pcrsu5csmtzf3Uv7KN3S/2V/zru6J6ziomua3+3G0d+Z81Ii7P7Ae1EZP6x2b8TXdyzkonaNRwdbuACkruXs8f/SQ/FAfxru6ZyUDXVJ/mfqvrbmbPP8A9JD/AGBRumclwV1QP5n6qNLuDs88oOD1RmX8DXDCzkpjaNRxdfvzUdtxymtte3cJ6DvC6/FW51zdW0JCn+vxf3I2u8LH6hcbmDacI4Xa1vUOnDIO7ZvTXKk+lcIkHIqTXUrzcYmHsz9ilq+ttmyHhubWbZkp+tw4j+BA4CPgKUQw9YYVdY+pbnG8SDz91xTd2/sx31hcfSIef5k5BHrHkhv4da5u3szYbhSNTTznBO3Ce331Hirvd/tNUnu7yPumGhcA4/iUjKn5/CmMqBo5Vp9lEDFCbjl+eK0C3uEkUOjK6nUMpBB9xFWAb6LIc0tNiLFda6uIoQihCKEIoQihCKEIoQihCKEIoQihCqN5N44LKPjlOp9lF1Zj6Dy9TpUHyBguVYp6aSd1mfXks1e42htpyFxFag4OuEGOeTjLt6cvdzqrd8vctoNp6EZ5u8/wPNWGyYra2kMWz4TfXY0aZv1cZ9/Ie5ddOdTaGtNmC5SZTLK3FO7AzgOJ+dqk7wbP7mNLja8stwrSBe5g8MSZBOSAVLABfefI114sLyG6hTyY3GOkAblqdT62Tn9KtLSEMGihhwCuMAEdMAc6ddrRyCzcE0z7Zkqi2X2iW9zcrBDFM4Y47wKMD1IzkL6kfCltna51grcuzJIot48gdicqes1FCEUIRQhFCEi79bXdJUWDaEVtIg8ccuMNxYKknhbyOmOtIlcQcnWWpQwgsJfEXA8Rw8wlO+2tebVK2QWCSVH7wTRMQvhGCwPl4wMjr0pJc6To5d60GQw0l5swDlYjP5kmraG88iTCyFv9NaOIGY5GWIA4sKRg8x86aZCDgtdZ8dI1zN+XYATkq7ZkNpM5OzriSwus+KB9AW8jG2R/Z+VRaGk9A2PJPldMwf1DQ9v+Q9x90bbaJyse17fuZDol3D7BPqeY9zAj3UOscpBbtXIQ9t3Ujrji06/O5VUlpfbHPewyCa0JySNUIP2h9U/tKcevSoWfFmNFYD6etGB4s/z8OfcVoG6m90F8uF8EoHijbn71+0vr88VZjlD1k1VFJTnPMc0xUxU0UIRQhFCEUIRQhFCEUIRQhFCEqb775pZLwJh7hhlV6L5M/p6cz99JllDO9X6KhdObnJvzRI9lsLvA20NrSMkR1Cn2pPsjA1C+SjU+nVAZfpyLUfUYbU9KLn0/Pame22ZcbRUCVTZ2A0SBMB5F/bI9lT9n/wDtNDS/XIclRdLHTG7Tjk4u4Du5ntTLNPabOgGSkES8h5+4DVj8zTSWsHJUg2apfldxSltza0204WSCMQ2nN7m48IIXXwrz5ga0lzjILAZcyr8MLKV4c83fwa37lJe6Vk5BdNnfTGz4XZsIo8sHAJzk0iMHUNutOrkb1XS4By4p1XfG6tF/SNmGGIdY2GB8tB8SKfvXN6zVmfooZj+3Lc9qa93t5be9UmF8sPaRhhl+Hl6jIpzJGv0VCopZIDZ48VcVNV0UIRQhFCFmO+23p/pUy28cDLbRhpXeNWZc+rH1GAPWqsrziOG2S26Omj3TTISC45AFQN2t4ra2WW+lm768lHCYVXh4cH3YxhV15aedRZI1t3k5lOqaaWUtga2zBx+eiptv7cuJyrypHHOWHd8MTpIq6FWWQnBU5K4OfhUHvcddVYgp4owQwkt45gi/d5qfJbXm0IjDmKa4iI41kXgniIPR8hXTzPOukOeLcfNKDoaZ2PMNOls2nw1BWtWtiO4SGX87hAr8evFgYJNXAMrFefdJ0y9uWaVbjYE+z+KSw/OwE5ktHORg+0YyeR/ZP38qUWFmbNOSvtqI6noz5O4OH390r32wI7kG82WWWWNsyW/svG458I6Hn4eR6eVKLA7pR/RXmVLojuanMHR3Aj5x4Jm3F35FziC5wlwNAcYD46ej+Y6648gyKbFkdVSrtn7r9yPNvp+E81YWWihCKEIoQihCKEIoQihCVN+971sY+BMNcOPCp+qPtt6aHA6ke+kyy4B2q/Q0Rndc9UfLJK2NspLdPyhtHMkjnMMLavI51UkHmScYXGnyFJa0N6b1pTTOkd+np8gNTwA+aninDYu78txILvaGDJzit+aQjpp1f1/7DmsLjif9OSzpqlkbdzBpxdxd+E4U5Z6q9p7vW1xIkk0YkaMYXiyQMkH2eR1A51BzGuNynx1MsTS1htdJ+0JDtS+NouVsrbWUqcCRhoF06ZyP4WPlST+4/DwC0YwKSDfHru07BzWgW8CooVFCqBgKowAPQCrAFlkOcXG5Xp1BBBGQeYNdXBklmz3IghvBdQs0eAQYlxwnI+4deHlnFKEIDsQV59fI+HdPz7eKaKaqK+FgOdCEBgetCF9oQs52x2eXDNcGG6HDcPxyI6c/EWUcYJOAWPQdKrOgJvY6rYh2lGAwPZm0WBB+yqJ915luFkvLQPbhOBhaD7I8LFVwx65wPLyqBjOK7hl2Kw2rYYy2F9nXv0vfRVtnsWS8eWaDM0Nu/CkE8jcZTRioz7I19PuqAYXEkZgcCnPnbAGsfkXDMtAtfn2qz7NLcS7RlmiV0iRT4WbiI49Apbr7LfACpwC7yQk7RdgpmscQSfstcq4vPooQlfePdpmf6VZsIbtddPZlA+rIOueWelKfHnibkVep6oBu6lF2eY7Qk/a2yk2krzQJ3G0Ij+kW/IkjqOWugIbry8jSXN3mYyPJaMUxpSGPOKM9V3zzCvez3fP6QPo9wcXC6KToZAOeQfrjByPTPnU4ZcXROqqV9Du/3I+r6fhPdWFlooQihCKEIoQihCqN6dvJZQGV9T7KL1ZjyHu0yfQVCR4YLlWKandPJhHj2BZnu7aCTvNq7RbMSHKg/wCkcaDA+yDgKOpHprVYL/uPW3UPw2pacZnyHvzTnu1siS4l+n3g/OEfo8R5QoeWn2yMZPT8HsaScbvDsWbUzNjbuIdP5H/I+ycKcs5FCFX7wXhhtZ5QMmOJ2HvVSRUXmzSU2BmOVrDxICVuyG2AsjLzaWRiT58J4c/MGk046N1f2s79/DyA9081YWWihCzDfnfm7t7mS3iCRhOHD44mIZQc66DUkcjyqpLM4OsFt0Wz4ZIxI65vw8Ve9mW8El1A6zOXljfVjgEq2qnQAaHiHLoKZA8uGeqq7SpmwyAsFgQl/tnuTx2qAkeGRjg+qAfzpdScwrmx2DC9x7PuqzskuSL4qSSGhbmTzDIf86jTnpp21WDcX5EehWhb/baNpZu6HErYSM6aFjqdfIZPwqxK/C24WRQwCaYB2mpSJuvv/etNFDIUmEjqmWUKw4iATlcDQa8ulV2TvuAVq1OzYAxz23FgT8uteq6vPJU3x3V79GmtyYroLoyErxjqrY551wehpMkeIXGqv0lXuyGSZt9O0KJ2TcAs2VUKSLKyy8Q5sMfgMDHTBrlPbCmbVxb4Em4Iy7k7U9ZiKEIoQljevd93Zbq0IS8i5HpIvWN/MHoaVIwnpN1V2lqWtBilzYfI8wkjeK0W7i/KVmGjmjbFxGNGR15tj7Q6+Y+NIeMQxt14rUp3mF/6abNp6p4Eex9U8bibzi+g8RAnjAEg888mA8mwfccinxSYx2rLrqQ078uqdPbwTNTVSRQhFCEUIXl2ABJOABkn0oQBfJZBcu22to8IJFrH1GmIxjJz9pzy9PcapH91/YvRNAoae/8AI+vsPVS73eG1e4iklJFjA3DbRoue8ZNGkI+wugHmfPWpF7S4E6DRLZTTNjc1vXd1ieAPDvPFadYXsc0ayRMHRhlWHX/vyq0CCLhYj2OY4tcLEKRXVBFCF8IoQvMUYUAKAoHIAYA+FC6STmVjXaJvDdtPLbOe7iU4CJkcanUFjzOR00FUZnuJLSvR7PpoRG2RuZ5ngrnc7tCjitu7ui3HEAIyAWLr0H7wxjJxpj1qcc4DbOVar2a58uKLQ69iTt8duLe3JmVCg4QuCck8OdTjlz+6kyPxuutKkgMEWAm6rdnyzAkQGUFtG7riyR5HhqIJ4J0gZ/uW8bfdThu9fSa/R539WB/91SwPPApX6mnbliAX1t2r5Nfo06+oU/yNG7fyR+qpzljCh7QkuAAs5m4QcgS8eAfTiqJxcUyMRk3Zbwt9l03f2iLa5inK8YjbPDnGdCOfxzQx2FwK5URGWNzAbXWj7Z7TITak2/ELhvCFZT4M82zyOOmDzxVp1QMOWqxodlPEv7nV9exJO6O8V3bypHAxcSOB3bkkMWOp8weuR8c0iN7mmwWnV00MjC54tYahbyPWtBeUX2hCKEIoQuEV5GztGrqXTHEoIyudRkdK5cXspFjgA4jIpS3otmsp/wAoQgmM4W7jA0ZOQkA+0udfT40l4wHGPFaFM4Tx/p3a/wAT28vFKG1ozsu8ivLU8VrP4lxyKtgunyOV/wCRpLv23BzdCtGI/q4XQy9ZvrwPutcsbtJo0kjPEjgMp9DVwEEXC889hY4tdqF3rqiihCKEJD7V9vdzALdPbnB4scwg0P8AaJ4fnVeofYWHFauy6fHJvDo31/CqoNmPbWsNhEeG7vDxTOOccX1vkuF9+aiGlrQwalPMrZZXTu6jNBzPzNcNjyWM4nhZ1hlZGiRtCsUERAAVjgFn8T5HPJ8q43A64+WUphUR4XgXAIJ7XHs7NF33annSE2tj7UrtKHc5EELaRltP1jgFgtDLgYWf9BRqGxl+9n4C1h/J3HwGim7M3VuBdD/4s7yxMrTRgtnB1AKmUgBh5r1qTY3Yusly1cZi/sgA6HL1tw71olWVjpb3z3sjsY+jzsDwJn/E3ko+/lSpJAwdquUdG6odyaNT84qq3Q7Qop14LkpDKozxE4RwOoJ5HH1flUY5wetkrFXs18ZvHcjzHzmkPtA29DeXIeFCAi8Bc6ceCSNOgGTgnU5qtM8PdcLVoKd8EeF51ztyXLdvc25vPEq93F/rHBwf3Rzb4aetDInPUqmuigyOZ5D5ktI2N2cWcIHeKbh+pk9n4INPnmrLYGjXNYs205nnonCOz3TZb2qRjhRFRR0VQB8hTgANFQc5zjdxuu1dUUUIXiWFWGGUMD0IBH30WXQSMwlja/Z/ZTg8MfcsfrRYXX932T8qS6FhV6LaM8epuO1ZzvJuFc2oLqO/iH1kU8QH7San4jPwqs+Fzc9VsU+0Ypsj0T2+6rN0NrR2t1HNIhdVzyOqkjHEB1IBOnrUY3BrrlPq4XSxFjTY/MlqW8PaDbQwhoWWeR1yig6D1f7Pu56VbfO0DLNYVPs2WR9niwGv4RuLvqt4O6l4UuAM4GgcDquevmtcimxZHVFdQGDpNzb6JvlkCgsTgAZJ9Bzp6zwLmwVTsreS2uwRbzIz40U6H0PCcEioNka7Qp8tLLCf3GkBZptW7lW47yb9C2gh/WhT3NwoGmT00wM6jAwcHlVcTiucj5FbcTGmPCzpxnhxafnd7tWw+0G1njKXZSF8EMGOUcdeFuWvl+NNZO1ws7JUJ9myxuvFdw8x4Kn2XDFOk+zRKskLgy2UvPGCcp70ONPImotAILOHBWJXPjc2ptYjJ4+/iu3ZTtho3ksJvCylmQHoQfzi/M8Q+NFO63QKjtSEOAnZx1+x+y0urSxUUIXxmwMnkKELIdkEbS2rJcSfqIDx68uCMnus+8gufjVJv7klzoF6Gb+lpBG3rOy8Tr7KRZbZVpp7uUZSaGVtchhbRERqqYIwzyEHPpUg65Ljx9FB8BDGwt1BA/8AY559wVftbYNpGZJ4MMsTRD6K4JUtKo4Y+PiJJyc/DFRdG0ZjsyToqmZ1mPyvfpd3Gy87XhSCBoxKUaBlBETYMly+GlY9eCNcKvxodZoty9URF0jw618V9eDRkPEnVNe4Uf0m7utoYIRwIo+LmQoQMTjTOUX76bEMTi9Ua47qFlPxGZ87eqfqsLJSN2m7rrPEblMLLEpLZOA6DUg+o1I+IqvPHcYuK1Nm1ZjfuzofI/NVjlUl6NajuT2eABZrxctzSHoPIv5n9nlVuKDi5YVbtK/QhPefZaUqgDA0A6VaWKvtCEUIRQhZ9Ydo5e77hoQqcbLx8ZJAXOuMfs1WE93Wstd+zMMO8Ds7A2smXd7eu2vS6wMxKAE8SldDyIzTWSNfoqVRRywAF417VeUxVUUISJvpuAlwGmtgI5+ZXkr/AOTeo59fOq8sAdm3ValHtF0dmSZt8wsimiZGZGBVlJDKRggjmDVO1l6EEOAI0WmdlW664F7JhiciJc+zg4LH9rQgDoPfVqCP+RWJtSrN9y3xWlkVaWKlLbHZ9ayt3kQa3lzkPESBnz4eXyxSXQNOYyWhFtKZgwu6Q5H3SVvl9LiktYtoMssCScQkRcF1yA3EPtBeg5+tIlxAgP0WlR7l7XvpxZxGh4creKte0DaGz0svo8CoWYB4u6A4V8QySRyyMjHWpzOYG4QkUEdQ6fePJtob8clP2nsNY9m209svDLaqs645tkBpQfPiGc+6pFlmAjhmlRVBdUvjkOTrt9vol3fR+6nttqW3szBX97qNR/EoIPuNKlyIkbxVyjGNj6WTh6fgrWrG6WWNJEOVdQw9xGauA3F1597CxxaeC711RSx2jbUNvYyFTh5MRr/EcMfgvEaVM7Cwq7s+ISTi+gz+eKSdm2ph2UkafrtoyiMfuHT5BMn+KkNFo7cStOR+OrLjpGL+P/aedsbk2tzFFG4Ze6UKjoQGAA5aggjrginuha4ALLhr5Ynlw46gpZ2zsWHZ77OiTPdG645GfGWbACk4AHwxSnMDMI7VeinfUiV7tcNh3XX3bG5rzbRk7qNoYJFzPNxKePiOWVAc4JI8sc/cR0RL8tOK5DXNZTjEbuGg5d6vez7YctpHOsmQrSkxqxBPCNATjTJxmmQsLQbqrX1DZnNLdbZ96Q959+p2vC9tKVij8CAaq+DqxB55PL0Aqu+Y4rtK1abZ8YhwyNzOfcoW8e+9xeQrC4RADlymfHj2dDyA1OMnJx5VF8xcLFNp6COB5e3Plfgmrsx3RwFvJ18R/Uoeg+2R5np6HPWnQRfyKobSrbkws8T9lpdWliqBt3aYtoHlKlyo0RebE8gMeZqLnYRdNgi3rwy9u1JR3p2tN+ps4ol5gzN09xZD91I3kh0C0v0lGzryE9w/BVRJvZtTnxx+5YH/APcKgZJPgVgUlJyP/wBguOw72+muUkaSbvjMmmeGMRZ/O8Snw4IxgDxZz5iuMLy651UpmU7Iy0AWse+/DPXv4Kh2d/8AMD/Wy/hJSx1/qrcn+m8G/Zc91tuzWaSvCoJZUUuwyE1ONPM8hmuRvLRcKVVTsncGvPPLmtf3E3lF7b5Yjvo8LKBpr0YDyb8cjpV2KTGO1eerqXcSWHVOnzsTJTVSRQhJHaNuiLlDPCv59BqB/pFHT94dPlSJosQuNVp7Prd07dv6p8vnFZ3urvdNYd4EAdXHsPkAP9rT00I66csVWjlLNFsVVEyosTkRx7FKs9/bsXUc8shZFOGjUYXhPPC+Y5g6nSuiZ2K5S37Oh3RYwZ8Dxutttp1kRXQ8SsAykdQRkH5VeBvmvMuaWkg6hIvaYiyz7PhIzxT5Yea+EH8aRPmWjtWps0ljJXjklvb2x40uNpxxoEC2yuqj95Gcj+zSntALrcldgmc6OFzjfpEeRA9VpO6MwksLY8wYEB+CgH8DVqPNgWNVtw1Dx2n1ST+S+K3v9m48Vu/fwfut4xj4ll+NIw9FzOWi0t9aSKp/yyPeMvyrTsh2r3to0ROsLYX9xhlfkeIfAVKnddtkna0OCbEOPqnurCyllva5cmW4trRTqfEfe7cC/g1VKg3IatzZTQyN8p+WzKvLe1V9qQxKPzdjbDA6BpMKPjwrTAP3AOQVVzy2lc86vd5DP1Kdqes1VG8+wUvYGhc8J5o45qw5H+RHkahIwPFlYpqh0EmMfTmpex7eSOCNJX7yRVCs+McRHWutBAsUuZzXPLmiwPBTKklrMO03dW2iiN1HiJ+IAxgeFyx6D6rcyTy0PvqrPG0DEFt7Nq5Xu3Tsxz5JU3F2B9MulVv1UeHk9QDov8RGPcDSYmY3LQrqncRXGpyHzsW8qoAwNAK0F5RfaEIoQsh7T7SNr7LTrGe6TwlHPVtcqMVTnAx6r0GzHvEFg2+Z4jsSp9Bh/wDNp/dy/wCVJsOa0N4//DzCtN3bSISpi4V/z0J/VyaESjA1H1jpU2AX15JE734D0LZO4jl9lF2f/wDMD/Wy/hJUW9f6qcn+m8G/ZXXZRYJcfSopBlHhUEfE4PvBwR6ip07Q64KrbVkdHge3UEqBY3E2yL8hskKeF/8A1IidGHrjUeoIqIJienPaytp7jw7CtvtrhZEV0IZWAKkciDyq+DfMLy7mlpLTqF1rq4ihCxjtP3eFvcd8gxFOc4HJX+sPj7X9qqM7MLrjivSbMqd5HgOrfT8aLt2Z7r293xyzHj7tsdzjQ5AIZvMHJGOWhzmuwRh2ZUdpVckNmsyvxWvogUAAAADAA5ACrq86TfMpH2hsye42zG7RsLeBAVcjwk4JwD58Rxj9mq5aXS34BakcscdEWg9Jx0+fM04T7OicszRqWdO7ZsDJTXwk88anSnloKzhI8AAHTPxXzZezo7eJYohhF0UZJ655n30NaGiwRLI6Rxe7Upb28BBtO0n5CZWt39frJn4ilPyeDzyV2A7ylfHys4ehStuX+h7YmtuSPxKo93jT/DkUmLoSFqv1n79G2XiLex81rFXFgLKJP0neEDmI2190UZI/xkVU60y3h+1s49v3PsmjcMd5Lf3J/wBLclF/ci8K/wA6bFmXO7VSrui2OPk2/ic0305ZyKEIoQsw7Qt8bm3uxFbycARBxjhUgs2v1geS45Y51Vmlc11gtvZ9FHJDikF7nLVJ28G9VxeqizlcISRwrjJOmTqf+zSHyOfqtKCjjgJLL5rT+yzZQhslkx4p/GT+zyQfLX4mrUDbNvzWHtOYvmLeDcvdONPWcihCKELIe0+4gW+xJEzt3SaiUrplsDHCfXWqU5GPML0OzGyGDousLnhfklP6Xaf+Xf8A/YP+5Sbt5eav4Jv8v/z+Va7uXNuZU4YWH56DOZidTKOE+x0OuOtMYW305JFQyXAbu4O4dneomzmH5QOo/Wy/hJUR1/qmSD+m8G/ZMnYmw72f+qT8TTaXUqltrqN7ymrtK3a+lQd7GMzQgkY+svNl9Tpkevvps0eIXGoVDZ1Vun4HdU+RS/2T7zYP0OQ6HLQk/Nk/Fh8fSl08n8Srm1aX/eb4+61KrawkUIVFvtsgXVnLHjLAcafvLqPnqPjS5W4mkK1RzbqYO4aHuWK7ubxTWbM8BXLrghhkeYOMjUfzqix5ZmF6WopWTANfwTXunv1dy3sKTy8Uch4OEIoALeydBnngc+tOjmcXgFUKrZ8LYHFgzGepWuVcXn0UIRQhKXadEfoRlX27eRJl/hOv3E0mcdG/JaGzSN/gOjgR9Up75yCHa9rcL7Mixv8A4irf4StJkykBV+jGOjfGeF/f1WscQq4sCyyfcV+PaV7OfqrKQfe+n3LVOLN7j3rfrhhpo2c7eicezWPGz4m+2Wf+0xNPh6gWdtE/1DhysPoE0U1UUUIRQhJu83Z7BdyNMrvFK5yx9pSQABlTy0A5EUh8AcbrSptpSQtDCAQFj81iRMYAwY953fEORPFw5FUyM7L0Ik6GPsv91+jLSARoiLoqKFA9FGB+FaQFhZeOc4ucXHiu1dUVT733UkVlPJEeF0Qsp8se+oSEhpIVikY18zWu0JWP/wBOtof+YP8AZX/KqW+fzXof/jqf/HzKmpte5miMskymQo7qGgjbKRHhOWIyMsSB7qlicRclKMEbH4WtyuAczqfmap/6S3HnH/cxf7tQ3jlZ/SR9v1Puvqbz3IIIaMEHIIhj0I5H2aN65H6OI8/qfdehvXdZzxpnz7qPPrrw0b1y5+ih0sfqfdeoN77xPYkVCefDHGPwWuiVwXDQwu1F/Eq72Zv3ei3uGMiuyGLhLINOMsGGmNPCKm2Z+EnuVaTZ8G8YALA348rKi2dvRPBI8sSQLI5JLd1kjPML4tB6CliQg3FlbkpI5Ghri6w7fwrCftG2gyle8jXPVY8Ee4kkfdUzO9JbsymBvY/X8J47NdoXlzGZJpleJSVA4PGSOpblgZ8qfC5zhclZe0Y4YnYWNse/JPFPWYvzrvJZCC6ni5BZDj0BOR9xFZrxhcQvYU8m8ia7mFpe7vZrBGUlllaVgVdQvhUEEEHzOuOvwq0yADMrFqNqSOBYwADTmU/1YWSihCKEKq3rt+8s7hPOJvwNQkF2kJ9K7DM09oWXb8vx2OzZ+vdYz7gpH+zVSbNjStyhGGeWPtTt/SRfOrGNZn6YpN7Om8G0H69yT8+M0iH+RWltAZxN7fZaHuEuNnWn9Sp+YzVmLqBZFcb1L+8q/piqIoQvjHAoQsuuu1hwSEtV0JGWlPT0CfzqoansW6zY7bXc/wAvyk3dgd5fwZ+tOCfeTxUiPN4WjU9GndbgF+hK0l5FFCFB23ZGe3miBAMkbKCfMggVFwuCE2F+7ka/kQsOn3PvkYK1vJqQvEo4l1OM5Xp1yaoGJ44L07a2ncLhw9F22yyrC7IfDJILeP8AqbcZYj0aXhJ+NddkMu7wCjDcvAdqBiP/AJO0+gS7SlcRQhFCEUIVrsxC1tdhQWOYNFBJ9uToKY0dE+CRKQJYyf8Al6BSNmbn30+OG3dQfrSDgH+LX5ChsTzwUJK2CPVwPdmnWw3GisozNcfpEx8Mcar4eJtFABPibrk4A8qeIQwXOZWZJtB87sEfRHEpq3GwtnFF3ZieJVSVCoB4+BSxOOZbPFnnrrrTouqAqNbczOde4NyO66v6YqiwztOixtCYfaVT81x/KqE46ZXqNmH+nb4q52d2pyRoiNbK4VQuRKQTgYzgofKpipIGirybIa4kh9r9n5Wo7Nu++ijkxjjQNjnjiGcVbabi6wpGYHFvJSa6oIoQo+0FzFIPNGH3GuHRSYbOCx/bvi2Js8+TEfcw/lVN/wDaavRQZV0vzkl78pN5mlYirW5CZuztfze0F69x/vimw6OVPaB6UR7fZaLuG2dnWn9Sv3CrMXUCx64f1L+8rubuW3RnnKtEGYlhgFF4jw8XQgLjUa+h5125bmVDA2QgM1yy5lR4b6a6ZHhAS3Vxkt7coB1wPqqOfi1OMYHM8uXaaKZjZECH5ut4D38FesMg0xVQscu+zG+BJUwOCT9dgfvT+dUjTvXo2bVgtnceA91Q7qHgv7fP1ZgD78kfjS4+uFbqs6d9uS/QdaK8iihCKEJf372mbeylZTiRx3cf7z6D5Zz8KXK7C0q3QxCSdoOgzPcF52burALGK1ljV1VNc8+I6sQeYPETqKGxjAGldkrJDO6Vptf0WWb87rGwlXhJaGT2CeYI5qfuIPX4VTljwHsW7Q1f6hpvqNUs0pXUUITBuPu+L257tyRGq8T45kcgAemSefkDTYmY3WVStqTBHiGpyC2vY+xLe1XhgiWPOMkczjlknU/E1eaxrdAvNSzySm7zdWFSSVVbxROY1eNQxikWThJxxBc5APng/dUH3tkn05biIdxFlx3UkaWNrhlCC4Kyquc4UxoBk+Zxn41yPMYualVAMduxnhuPMq7pirLDe1CQHaMvoqD5L/zqhP1yvUbMH9OPFdbHs3vZVV8worKGHE7ZwRkaBDrr510QPKi/akDCRmbdn5WxbJtTFBFGSCURVJHLIAFXWiwAXnZX43lw4lRTJJbqzyOHj4mYk4BQEnGM4BAGNDr5Z0FRzbqp2bIQGix9V5tt5bSRlSOdHZzhVVgTyzy8sCgSNOhXXUszQS5pFlYXzYic+SN+BqR0SWC7gse23psSwHmxP3PVN/8AaavRQ510vzklj6EaVhKu70J13BThvr6D7SyDH7rn+TU6HruCza83gjf3eic+zaTOzoB9jiQ/wsRT4T0As3aI/qHHnmpsOxuKVnncyBXLRRn2UzqCR1fOcE8hyqWHO5SjNZoDBbLM8T+F12vbRAd4z90QVZmBxxBCDhh15Y86HAarkTndUC/5VoDU0hLu3t9bS0Yo78Uo5xoCSNM69B05mlPla3Iq5BQzTDEBlzKxOS9AuDMoKr3veAHmBx8WKo36V16YRkx4Dyt5WX6MgkDKrDUMAR7jrWmvHEWNivdC4ihCSdvD6XtS1t+cdsPpEg/a07sH/vrSH9KQN5ZrTgO5pXycXdEd3FO1PWYs37Zrhe7t4/rF2b4BcfiwqrUnIBbOx2nE53Yssqot1FCE0dnG2VtrwcZwko7snyJ1U+7Onxp0L8LlR2jAZYejqM/dbnV9eXRQhVG8zMY0jVmTvZVjZlxkK2c4yDqcY+NQfpZPp7BxcRewJXLdWAwo9vxs6wMsaFsZ4RGhwcAciTj0xXIxYW5KdU7G4SWsXZn6lXlMVVfnney7E15cONVMhA9y+H+VZshu4r19IzdwtHZ+VrG72/llMEj4jC+AoWQYyeQAb2SfTOauMmYclgVGz52Xda47PbVNrMACToBqacs8Jc2DsmGRFldZJT7SGccgckcEZ9ka4BI4vOltaDmVcnme0losOdvuePor+WBWKkjJU5B8jgj8CanZVA4i4Cg7zXHd2lw/lE3+ya482aSm0zcUrR2hZXvsvBs7ZsPXuy2P4QP/AHVTlyY0LeojiqZX9v3TX/RceVPwLO/VKlg/R94cchKxHwkjyP8AEBSh0ZlbP7mzu77H2TP2fNwG9tzzhunx+7IeJT8dadDlcdqo1/S3cnNo+oyKsdpWFuZy0szoXQYjEzRg8JOThWAY+ID00qRaL5lJjkkEdmtvbjYH7KDtHYNuwzALQnHKZO8z/HxZX76i5g4WTI6iQHp4vA28rJnts8C5IJwM45ZxrimhUnalZN2lbuzNfGSGGSQSoCeBCcMo4TkgYGgXnVOdhx3AXoNnVTBBhe4C3M+KUtqbEuLYKZ4mjD54eLGuOfInHPrSXMc3ULQiqI5SQx17LYezXagnsY1zlofzTa6+H2fmuKuwuuxed2jFu5yeBzTVTlQXiaUIpZjgKCSfQc6F0Ak2CTuziEy/Sb5/auZTw+kaEhB9/wBwpEIvd54rR2i4NwQDRo8zqrvePeOGzXxsneMMojNw8WPXBwPXFMe8N1VWnpnzHIG3E2use3iu5L2bvZZ7YHHCqiXRVGTgaep161SeS83JC9FTsbAzA1rvoqz8mj/X2397/wBNQw9oT97/AMXfRH5N/wDXtv73/pow9oRvf+Lvog7MH+vtv73/AKaMPaEb3/i76LStwd6uELbXM8LclicSZY50CNkanlg/CrUMv8SQsWupLkyRtI5i3mtDqyshR76zSZCjjKnB0JBBByCCNQQRnIrhAIsVNjyw3avlhYpCvCgOpySzFiSepZiSTy50AAIfI55uVC3q2qLW1llzqFwvqx0X7zUZHYWkplLCZZWs+WWC7J2TNcEpAjSMq5IGOXLOpGuaz2tLtF6uWZkebza6Yt0N17g30AmgkjVG7wl0IXwagZ5HxcPWmRxuxi4VOrq49w7A4EnLXmte2835h1DBC+I1Y9DIQoOOvPlV12i89AOmDa9s/pmo3HfR80gnHmrNEf7JDj/EK50h2qdoHcSPP29F22btJ5ZHRoXi4FUnj4TksTjBUkEYU/MV0OudFGSIMaCHA35Kn7TZythIi+1MyxKPMuw/lmoTHoKzs1t6gE6C5+iUN+Yu82naWq6iNI1+bEn/AAqKRKLyBq0KI4aWSU8b+nuVq/diriwblZd2qxGC8trtfIA++JuL7wxHwqpUdFwctzZZEkL4T8uExWcqxbW4h7F7bq6nzaL/AKWpoyk7wqbwX0ljqw+v5CabpIwQ7geHwgnpxEafEgU021KotLtAl6EG4aSO3VBDxkm44VOM44ljBGGYNxeI+EZ6kYpeuQ+qtG0YDpNf8ffl3a9yv9nWccCLFGMAAnGck5OpOeZJOp9aYABkFVke6Q4nKXXVBZ32s7WtjD9HJ4rgMGULjwa68R6ZXIxz1FVqhzbW4rY2VDKH7z+Pr3JT7N9vi1uuFziKbCN5Bs+BvmSD7/Skwvwuz4q/tGn30Vxq3P3Wz399HAnHK6xoDjiY4GTyq8XAC5Xm2RuecLRcpS3926kllwW0iu9y6xKVOdGI4uXLTT40mV92WbxV+hgLZ8UgsG5+ylbd2gdlWMIiRX4OCPDEjpqdOuRn4117t2wWUII/1k7sRte5Wabwb0reyLJPbglV4QFlZRzznQVVfIHm5C2qekdA0tY/XsBXyXZqLb/SXsWWIvwDiuJQxJ6hSvs+tGEBuLD5rolcZN2JLnXqj3Uyx3aM0SypYjDrxIpvHDOo6quNRUhHcXw+aU+rwOLTJpr0BYLzsjd/6SneR2QC8RUF7t14mHMDI1OQR8KGsxC+HzXZandOwukz7GArjYbIWaSSNbHhaL9YZLqRVT3k1xrbm2HzUpJyxocZNdLMBuuV+iWcyh7PhkQrIpFy7A4OVI0wRkVw2YdPNSjLp2EtkyNx1QE+7mb9yXtz3LQog7tnyrE+yVGNR+1ViOYvdayyqzZzYIsYdfMD1T5VhZSKELIu1nb4llW1Q5WE8T+RcjQfwg/M+lU6h9zhC9BsqnwM3p1OncuvZLta2iMkch4J5WHCzY4SoGig9GzxHB55GKKdzRkdVHasMrwHNzaFrFXFgqn260hKqLczxYJkAKg9ODh4iPECCeY6a1B1+V1YhDdcVjw+69W28EBIRmMUnIJMCjH3cWje8E0B40XHU8gGIC45jNWULqw4lIIPUdamEkgjIpU3n/P39jbcwjNcOPRBhfvakvze1vir9N+3TySc7N+qVt2/0zbck3NIi7D+Ed2n4k0lnSlJV+o/YoQzibe5WsVcWAlLtP2aZrF2UZaIiQe4aP8A4ST8KTO27FobMlwTgHQ5e3mlO0vDJsy2uV1l2dKOL+rGAw9xTHypIN4w7kr72Yap8Z0kHn/2tNnijuYCp8UUqfNWH/OrZs4LEaXRPuNQo9rdvIvDDH3YUlSXGACpwQqg6gY55A8s1EG+ik5gabuN+73ULYkRkuJZy7OqZhjJOhIP51gBoBxAKNPqHnnNcbmbpsxwxhgFicz9vLPxTADkelMVRYNvPuxLb3jQxo8gfxx4BYsrE8z5g5BJ9D1rPfGWusF6umq2SQh7iBbIqNtnde6tY0knj4VfTQg8J6BsaAnpqeVcdG5ouVOGrilcWsOY+ZKxudrXG0LWG2A7ySFixUe1IoBCtqdSoJBA1OQcc6kXOe0N5JLYY6aV0hyB8j+fwltC8MgI4o5VORphgRy560rMFXDhkbbUFOW1tsT3OyOO4weG4VVfkWABzkctDpnrT3OLorlZsUEcVZhj5ackjFgeoqutXNN99t9ZtkrFJOHuBPnhZvEEGcfACnl947E5rOZTFlWXNbZtvNMWwt4rJIbQm4hUQwFJBIGMysQMiMj6uR0B0xTGPbhGen1VOemnL39E5m4t1fFVm6227fuVjlmt+CK4Msa3AfjQcRYMGBwzeI6dCTmoxvbaxI8U6qglx4mtdcixw2sctOwKVZ7220j368cUffurQtOhKHgCjxDp7OQD/wAq6JWku7VB9FKxsZsThvcDXwSzvxdWj3ANqY8cAEjRjhRn6lR5etKlLS7oq9RMmbHaW/ZfWyseyU//ABD/APC/+1HUqfrpW1f9P4j7raqvLzKVt/N6lsoeFCDcSAiMfZ83PoM6eZ+NKlkwDtV6hpDO+56o19lkexNgXN80ncrxlRxMzHGSTyyfrHU1Saxz9F6GaoigAxm3z0X203ZuJLlLV4njdzrxDko9ps8iAPvx50CNxdhXH1UbYzK0ggLfLeFYYlQZKxoAMnJwoxqep0rRAsF5NxL3EniqxZ1hQ3Msjt3mCqA5HiA4UjUcydPPJJOg5RvbMp2EvO7aBlx+5KO9klxFdW6KkoIGHD4OCeFwVwDgE5GRke7JmcnBds1nSjdmPD6K2t4VjRUUYVVCgeQAwPuFSAtkq7nFxJOpWdrtPA2jtLPP9Ht/cvh0976/Cq+K2J/gFsbq+6pv/Z3j+F37HNl8FvJMR+sbhX9xBjP9ot8qKZtm3UdrzYpAwcPU/iy0KrKyF4ljDKVIyCMEehoXQbG4WRbroLLaE9jP+pnzFryIOe6PxVivvOKpM6Dyw6FegqSZ6ds7NW5+/nmnLcC4May2MhzJathc82ibWM+4A4+VPiNugeCzq9ocRO3R3rxV5t+aVYWECs0rkKvCPZ4tC55DCjJ1OuAOtMde2SqwBpf0zkPlvFc7HZziNI893GqhQqHLEDqz+Z641z1NcDcrLr5AXF2pPzT53Kws7ZYkVFzwqMDJzp0GT5cqkBbJKe4uOIrriuqKT+0vbkUNs0LKskkykKh6D7Z8sHGPWkzvAbbmtHZtO+SUPGQHH7LGIJWRgyMVZTlWBwQR1BqjovSOAcLEZJkTat1tFxFI9szn2e9RFJPkrYyD6Z1puJ0mRsqRhiphjaHW7CfMJmg2BthIliX6L3S8kIUgfNDrrzpoZKBbJUnVFE52M4r8/hR/R/a/2bP+7j/4dGCXsR+oo+b/AKn3R/R/a/2bP+7j/wCHRgl7EfqKPm/6n3R/R/a/2bP+7j/4dGCXsR+oo+b/AKn3R/R/a/2bP+7j/wCHRgl7EfqKPm/6n3R/R/a/2bP+7j/4dGCXsR+oo+b/AKn3R/R/a/2bP+7j/wCHRgl7EfqKPm/6n3XSDY22kOU+ioeWVRAce8JQGyjkoumoXCxxHxPuqrbu8u1LRgktxCX6qgViB66aZqLpJG6lWIKWkmF2tNuZSXtC9knkaWVi7sckn8B5AdAKrkkm5WnHG2Noa0WC0/sl25EYvopVUlXLA/6wE6n94ZAx5AVbp3i2FYe1ad4fvdR6LQ8VZWOoN5PKxKQcHEvtNJkqCeS4HM/HQY55qJJ4JrGtGb7+Cg7A2dEQJjAI5gWUrxFlRgxVjHnRQ2M5AGh99RYBrZNnkcOgHXGXj3qZZrK7lpkVAn6tVfizkasTwjB6Y9+uukhcnNKfgaLMN765WVbv3tRobYpH+vnPcxAc+J9Mj3A5+VRldZthqU+hiD5bu6rcz3D3SBvtHwC02Vb6mPBbHWR84z/aZj781WlytGFrURxF9VJx9B8stX2TYLbwxwp7KKFHrjr8edXGjCLLBlkMjy88VLrqWihCzrta2ISiXkejRaOR9nIKN71b8fSq1QzLEFsbKnAJhdodPv8AVcH2uXit9rRLmSH81doOZj+sfgcMPQ+lcxXAkHDVSEOFzqRxyObT2/MlpFvOsiq6EMrAEEdQeVWQbrGc0tNio42lH3kkZJBiUO5IwoDZx4jp9UmuYheynunYQ7nkFVSTy3uO4JhgBB74jxSFTkd2p+pnmzc+gIPFUbl2mieGsg6+buXLv7ewePJWthtGOVpEVgXibhkA6HAPLJ0OakHA5JD43NAJGR0S1v8Abmi8XvYsC4QYGTo4H1T5Hng+tKmixZjVXaCu3Bwu6p8lR7o9mw4e8vRkkeGIMRw56sR9b0BwPWoRwcXK1V7UN8MP1Sjvru39AnCCQOjjiT7QAOPF8eRHPB8qTLHgNloUdV+oZcixGvJWe7PaJcWwCTZniHLJ8aj0P1v4vnUmTluRzSKnZkcubOifL8eC0vYm91pdAd3KAx+o/hb5Hn8M1abK12hWLNRzRdYZcwr2mKqihCKEIoQqnbG8lrag99Kqn7I1Y/wjWoOka3Up8NLLKeg1ZxvJ2mSygpaqYV+22C5HoNQv3n3VWfUE5NyWzT7KYzOXPs4JX3b2Q19crF3gUtlmZiSSBqcebe/18qSxuN1leqJhBFjtpw+cFoG8PZlEYR9EysqLqHYkSe8/Vb1GlWX04t0Vk0+1Xh/7uh8l07PdxzARc3I/PfUTPsZ0ycaF8fAA0Qw26TtVGvrxIN3HpxPP8J1v7wpgIhkkPJAQNOpJOgH4mnk2WaxgdmTYKqOyZUBltWKSPkyRStxK7HrnXgb1XTlkaDEcJGbU/fMd0ZBcDQjUe/jn2qHYWlpK/dkXENxqWjM0wI838L8JUk+0NMnHPSogNJtndMe+VrcWRbzsPppe/Ymi3hWNAq6Ko6nPzJ5+8021lRcS43KQvyos08+0pRm2tA0dsPtvydh7yAo/5VXxAkvOg0WtuixjaZvWfYu7Bw9yq/sy2a9zcy382viIX1duZ9yr4R7/AEqMDS5xeU7aUrYom07Pg/Oq1KrawkUIRQhc7mBZEZHAZWBVgeoIwRXCL5LrXFpBGoWQ2TnY9+8M2TaSjBJ1BQ+y/vXJU+mfSqY/afY6L0LwK2nD2dcevLx1Ca925/yfcfQZGJgky9pIdRg6mMnzHMeefUU5hwHCdOCoVDf1Me/b1h1h902XmzopSDJGr41GRnkcjTkcHzpxaDqs9kj2ZNNlVyXz3bGK3LRxKeGWbBDA9Y4wfr+bkYHIZPKFy7IJ4jbEMT8zwH3PZ2ce7WwRILZFVQqAaKoGSfPAGSSTqedSyakkvlJJzXXZt8s6d4oYKSR4hg+EkH4ZFdBuLrkkZY7CVKrqgsO7R7W5F3JLPGVRiFjYarwD2RkcjzODjU1QmDsVyvT7OfFuQxhz4jtVhuj2fG7tzNK7RceO54caj7TAjUHoBjTXrUo4MQuUqr2luZMDRe2qWd6NgtZzGF2VzwhsgdDnGQeR0NKezCbFXaWoEzMbRZeLDb11APzU8iAdOIkD4HIFAe5uhXX00UnWaCreHtDvxymVvein8Knv381XOzKf/HzX2XtE2gf9Kg90aj8aN+/mgbMp+R+qq73ea7mHjuJCp6BuEf4cVAyOOpT2UkMZyaPneo2xdmG4nSFCqtIcAty5EnOPQGuNbiNlOaXdMLznZO+2ezIxWpkikaWdfEy4AUqOYUc+LrqdeVPdT2bcarMh2qHy4XCzSlPdO1uJLiN7VC7o4bPJR58TcgCCfXWkxhxddqv1b42xlspsCv0GK0l5FRNqXphjLhC/oOg6knooGp6+QNRcbBMjZjda9lU3PfWjSTZa4ifxOMDijIGAVwNYgAMrqRqdcmom7c9U9uCYBnVI05H89unBfY0aG0kaKYymRS0I8JHG+Sqx4H6vJGAc4A50aNyKCQ+UBzbW17hrftV1BFydgBIVAbHprgemSamFWceA0SvvhtB5pF2dbEiWUZmcf6KLqc/abGAPX1FKkJJwBXqSNrGmok0Gg5n8JM3ll+lTQbMsv1MJ4NORYaMxPUIM69Tn0pD+kQxugWlTDdMdUzdY5+319Fqux9mpbQpDGMKgwPXqSfUnJ+NW2tDRYLBmldK8vdqVNqSWihCKEIoQl7fbdpb6DhGBKnijb16qf2T/AJHpS5Y8YVujqjTyX4HVIO7V4LmI7MvC0cqt+jyHRo3XkufMY011Bx5VXYcQwO8FrVLDE79TDmD1hwI+a8k77qbedma0u/DdxDmeUqjlIvnnqOlPjeeq7VZlVTtAEsWbD5HkVdX8EnOEqhLAyeEZYaAkHowAGpzyxUyDwVVjm/zz5fOSqtsQtbqWiJaSYiIFzlgz6BlJ+qoyxTQYBIxrmLstE+EiQ2doM+yw99LqbNdJaJDBGpdyvDFGvMhAAWJPJRplj5jmSAe3DQAEsMdMXPJsOJ+eQXeK9cFRNGE4jgFX4hk8gTwrjPux91dueKiWNN8Bv4W91LuIFkUo6q6nQqwBB94NdIvqltcWm4NivSIAAAAABgAcgBXVwm+ZWS9oe7N5LdyTpCZIzwheA8RAVQNV58+LlnnVOaNxdcBeg2fVQNhDC6xz171e9lGwjHBJLLGQ0rcIV1IIRPMHzbi+QplOywuVV2rUB0gY05DlzKpO2GxSOS2ZEVAyyA8IAyVKEZxz9o0upABCtbIkLmvBN9Puqzsrs1lvjxqrqsLNhgCM8SAaHrqajAAXp21HlkGRtmPun/tG2EJrJu6QccREihV1IHtAAdSpPxAqxMy7Mlk7OqME4xHI5e3ms/3R3XvjcQTCBkVJFYmTweEHxYB19nPSq0cb8QNlrVdXBu3MxXJB0z/C26r68yuEFvHEpCKka5JPCAoydSTj8a4ABopOc55zNyoNztMmUQIOB2Qssjr4TjGeEacZHFnGRUS7Oya2Lo4zoOHzRRI7+S2Xgu1Lx8vpCglTnn3i6mPmddV9RoK5ctyd9VMxtkOKLI/4+x4+qsdizBogAwbgPDxA5yB7Jz1ypU/GpNOSVK2zu9c9nbEjhkkdc+NsqmTwpn2iq5wCxySRjNAYAbrsk7ntDTw48T/1wUPeveH6KqpGve3Mp4YYhzJ+0fJR1NRkfhGWqbS029JLjZo1Pzikbbl9+TYWgWTvdoXHinlGpXi6D8FHrnypD3bsW4lacEf6p4eRaNug+eZTN2c7q/RIu9lH5+UDIP1F5hff1Pr7qZDHhFzqqW0KvfPwt6o8+32TlT1nIoQihCKEIoQihCRu0Pc76SPpFuMXCgZAOOMDlj9sdD15eWK80WLMarU2fW7r9uTqny/CoNj7TXaSJDM5h2hD/wCHuORLDofXI8Snn8xUGu3mR1GhVuaI0pL2C8btW/PIpx3a3lZ3NrdqIrxBqPqyD7aHqD5U5klzhdqs2ppQ1u9iN2Hy7Cri52WjzRzZPFHnTJwcqVzjlxAE+LngkVMtubqu2UhhZzXCzh/S53b2uBFT9wZJx73Jz7h6VwDpEqT3ftNA7fr/ANLjti472aK2j1YOssv7CIcrn9pmCgDqOI9K443IaFKJuFhkd3DtJ9h9lz2mskHCY5meaaVVVZNUOdW8I9lVRWPhI5a5odcaHNdjwyXxCwA4a9n1PNWNtfN3jRyLwlUD8YPhYEkddQRw6g+Y1NSBzsUpzBhDmnstxXe2vopPYdW/dIOnn7vWugg6KDo3N1CkV1RUa8sIpsd7GkmOXGoOM88ZrhaDqpskezqmy82ezIYiTFFGhIwSqgafAUBoGgXXyvfk4kqXXUteO8GeHI4sZxnXHnihdsbXVbe7Wde8EcDu0YyckKCNfZzknkelQLuQTmRA2xOtdR/yjb3Q7mQGORhkRygAnyZdSr40OVJrmIOyKlu5Ium3Mcx9+Xiul1bNcQ4BC3ETZVuiypyP7jDmOqtXSLjtXGuEb/8AifT3HqFJ2RtRLhOgkGkkZ5owOGBHvBx5jBrrXXChLEYz2cDzXSx2bFCXMSBOM8TAcs8s45A+6uhoGi4+Vz7YjeyrN595VteGNFMtzJpFCvMnzbyUdTUHyYcuKfTUplu4mzRqfnFJu0r8bMDTTss+1Jl1P1YVPIAdFGnqT6Ulzt3mc3FaMcf6qzGDDE36k+/opHZ9ui7P9NvMtIx4o1bnk/XYeeug6aHywQxZ43KFfWNA3EOnH2H3Wk1aWMihCKEIoQihCKEIoQihCRN/NxhcZuLYcNwNSo0EhGoOej6aH5+dV5YcWY1WpQ1+7/bk6vp+EuWW3YrtRabT4opoziO4HhdGHLiP1W9eR099LDw7ov15q6+nfCd9TZtOrdQR9x5pqtN4p7JhFtHWMnEd2g8DDoJMZ4W9eX400PLMn/VUHUzJxjp9eLePhzTXJDHMqk4cc1YHz6gj+VOyKzwXMNl9s7OOFSI0CgnJwOZ6k9SaAANF1z3PN3G6qbGYXF2768MCcCBlKnifV2wwBxgKoOPt1AG7r8k943cIbxdn4DT7n6L1tte9uLe3PsMHkkH2hFwcKn9ks4JHXhodmQFyHoxukGosB43z8l73qbgtzIPbjKtH+9xAAfxZ4ceRrr8hdcps5MJ0OqjbVuHguO+DMYURRMmSRwuzDjA6FOEE45qW8hXHEg34KcTWvjwcTex+3j6qxuSxmi4ZGClWYgcOGC8OOYJ+t0IqR1CS22A3HJR9ks1ynfM7Krk92qnACAkKSRqWIHFroM4xprxvSF1OUCN2ADTXvU7Zts8acDyGTBPCzY4uE6gNjAJGoyByxUgLJUjg43AsqyxgSC9kRVVVnjEgwMZaM8Mn3PH99QAs7vT3uMkIJ/ibeBzHoVYz+GaNujgoff7S/wCy3zqR1SW5sI5Z/ZQu5hJNpMEYHxRq2DlfT1U5GnIcNcsOqUzE8fusv2nt/K7bM2R3DuVlkZGAHA54uErnHC3PGDjxE8hrpQG2KjJNvGgEC/MfPRT4YEjB4QFBJJ9SeZJ6n1qQFkouLtUq7S3qeZzb7OUTSg4eY/qovPJ+s3oPv5UoyEmzFfjpGsbvKg2HAcT7JW2htiHZvGsD/SdoSaSztrwseg+PJB6Z8qUXCPTM81ejgfVWLxhjGg+eZU/crch2f6XfZaRjxLG+pz0Z/XyXp18hKKH+TkqsrwG7mDTmPQLSasrGRQhFCEUIRQhFCEUIRQhFCEUISzvdubDfAtpHPjSQDn5Bh9YfeKVJEH96u0lc+nNtW8vbkkKLad3ssm2vIu/tW04X8SkH7DEY/gP3c6r4nR9FwuFrGKGr/chdhd81H3V3sVOcuyLgMvN7KYnT93JynUeR89KY3nGfBVZj/GrbnwePmav9m77Qs3dXStZz9Um0Un9lzgEUxso0dkVUkoHgYojjbzH3GoTOuDqMH1pqpZ6KJfWZZo5EIEkecZ5ENjiU+QOFOehA58qiRxU2PsC06FR7iwkndDNwrHGwcRqS3E6+yWJA8KnXhxzAOdMVwgk5qbZGsBw6nK/Icfqvdn4pZ+JGAOFHENGULrj0yW0ro1K47JrbFQdiWkkczQsCYokxE56pI2QnvQJw+7hNRaCDZMme1zA8ak5jtHHxvf6r7sSUW8f0ebKmMkI2DwuhJKFSPrAEArzyPIihuQsUTDeO3jePkeK+7rwMpuSyyqDN+b70sT3fAmMcRJC8XHp76GDVFS4EMAI0ztzuftZT9qbPMvAyP3csZJR8Z5jDAjIypHMZHIeVSc26VHJhuCLg6j5xXqC0csGlcOV9kKvCoJGM4JJJxkc+poAPFcc9trNFlK7tQS2BxYwTjXA9fLnUlC5tZL+198raFu7Qm4n5CKAcbZ8jjRfjS3StGQzKtxUMrxiPRbzOX/aX9r99Mgk2nOtnbHlbRv439GYan91R8qU65F3mw5K3FgYcNM3G7/IjIeH3KX5t4Jrr9D2XAYIeXgGGI6lmGiA+/J89cUvGXdFgsFbFMyL96pdid2+3FOO5u4cVpiWXEs/MHHhQ/sg9f2ufup0cIbmdVnVe0HzdFuTfXv8AZOVPWcihCKEIoQihCKEIoQihCKEIoQihCKELhe2ccyFJUV0PNWGRXCARYqTHuYcTTYrOtudmrxt3thIUYahGYgj91+fwb51WdT2zYtiHagcME4v229R7Kqk3tmi/R9q2onX9tQrn3H2W94x76hvSOjILqwKNj/3KV+Hu09wrLZH0dsfkzaD2zf6ifxL7sPn5gmptw/wdbsSJt4P9TEHf8hl6fdMA2ztKAfpFms4H17Z+frwNg0zG8ai/cqm4ppP7b8PY4fcL1D2h2WeGUy27/ZnjK/fqPvoE7eOS47Zs+rLOHYbq3td5bOT2LmE/xj+ZqYkadCq7qWZvWafopy30R5SIfcw/zqVwlFjhqF9a9jHORB/EP86LhAY48FDud4LSP27iIfxr/nXC9o1KY2nldo0/RU9z2hWKnhSRpm6LCjOT/L76gZ2Ky3ZtQcyLDtNlz/pFfz/+GsGQHk9ywQf2Vya5jeeq36rv6anj/uSX/wDEXVLtZcZ/Ke0s/wD29t4R7vD4z8cVB3/N3gFZiz/00X/s7P8ACpot7wn6Psm07snTiK8Uh9ca/NiaXvbdGMKyaIn9yqffyHzuVhsrs9ubl++2hK2v1Q2XPvPJR6L91SbA5xu8pUu0oom4Kdvt+fFaLsrZUNsgjhjCKOg6+pJ1J9TVlrQ0WCxpZXyuxPNyptSS0UIRQhFCEUIRQhFCEUIRQhFCEUIRQhFCEUIRQhcLyzjlUpIiup6MAR99cIB1UmPcw3abFJe2Oy+1lyYmeE/ZGGT5HUfA0h1O06ZLSh2tMzJ2fqqL+iW1rP8A8LNxoOSo+P8ABJ4fkaXupGdUq3+so5/7rbHu+4zXyTeza0I4bm1WRf24W/FSV+6jeyDUIFHRvzjfbx981CffGyf/AMRsyLPXGPwKio75nFqYKGdv9uUrz+WdjNz2ew9xH8mruOL/ABXdxXD/AHfn0R+V9ijls9j7yP8Aeoxxf4o3Ncf9359F9Xe7Z6fqdmRZ6cRX+QNG9YNGoNFUu68p8/wpkO+O0pPDa2aRj9iFz95IX7q6JZD1QlGipW5yyE+I/JXv8gbavP18hiQ9GkA/wx/gaMErtUfqKGDqC57vuVbbI7KrdMGaR5P2Vwi/d4j8xU20zRqq8215HZMFu3U+3knfZ2zIbdeGGNY18lGM+/zqwGgaLMklfIbvN1LrqWihCKEIoQihCKEIoQihCKEIoQihCKEIoQihCKEIoQihCKEIoQihC+NyoQEob1eyaS9X6bVZNtX2jVR+q34NFxsOdcbqpy6LU90eQq3GsGq1TzFyp6zTqvdC4ihCKEIoQihCKEIoQihCKEIoQihCKEL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1" name="Picture 9" descr="E:\Projects\In_Class\Final\xjtu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847" y="3573578"/>
            <a:ext cx="1400930" cy="140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:\Projects\In_Class\Final\ucla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554" y="5050032"/>
            <a:ext cx="2067516" cy="98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音频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1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45"/>
    </mc:Choice>
    <mc:Fallback xmlns="">
      <p:transition spd="slow" advTm="27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 – Update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98355"/>
          </a:xfrm>
        </p:spPr>
        <p:txBody>
          <a:bodyPr/>
          <a:lstStyle/>
          <a:p>
            <a:r>
              <a:rPr lang="en-US" altLang="zh-CN" dirty="0" smtClean="0"/>
              <a:t>Sync step two asks ‘what is it doing’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40A-B3BD-4C77-AC44-7481A46DF574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4696" y="3816199"/>
            <a:ext cx="8229600" cy="1640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Response handling</a:t>
            </a:r>
          </a:p>
          <a:p>
            <a:pPr lvl="1"/>
            <a:r>
              <a:rPr lang="en-US" dirty="0" smtClean="0"/>
              <a:t>Position received?</a:t>
            </a:r>
          </a:p>
          <a:p>
            <a:pPr lvl="1"/>
            <a:r>
              <a:rPr lang="en-US" dirty="0" smtClean="0"/>
              <a:t>Within </a:t>
            </a:r>
            <a:r>
              <a:rPr lang="en-US" dirty="0" err="1" smtClean="0"/>
              <a:t>AoI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Octant indices changed since last update?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83" y="2133600"/>
            <a:ext cx="88106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音频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87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49"/>
    </mc:Choice>
    <mc:Fallback xmlns="">
      <p:transition spd="slow" advTm="98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 – Update Namespace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Summarizing the design, the position and action update namespace is given below.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F3AB-364D-46F9-91E6-5863A8E75E21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0638" y="6107668"/>
            <a:ext cx="340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Matryoshka</a:t>
            </a:r>
            <a:r>
              <a:rPr lang="en-US" altLang="zh-CN" dirty="0" smtClean="0"/>
              <a:t> update namespace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25" y="2607742"/>
            <a:ext cx="58007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04"/>
    </mc:Choice>
    <mc:Fallback xmlns="">
      <p:transition spd="slow" advTm="4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</a:t>
            </a:r>
            <a:r>
              <a:rPr lang="en-US" dirty="0"/>
              <a:t>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NDN common client library in C#</a:t>
            </a:r>
          </a:p>
          <a:p>
            <a:r>
              <a:rPr lang="en-US" altLang="zh-CN" dirty="0" smtClean="0"/>
              <a:t>Synchronization module</a:t>
            </a:r>
          </a:p>
          <a:p>
            <a:pPr lvl="1"/>
            <a:r>
              <a:rPr lang="en-US" altLang="zh-CN" dirty="0" smtClean="0"/>
              <a:t>Player discovery</a:t>
            </a:r>
            <a:endParaRPr lang="en-US" altLang="zh-CN" dirty="0"/>
          </a:p>
          <a:p>
            <a:pPr lvl="1"/>
            <a:r>
              <a:rPr lang="en-US" dirty="0" smtClean="0"/>
              <a:t>Thrice per second player position </a:t>
            </a:r>
            <a:r>
              <a:rPr lang="en-US" altLang="zh-CN" dirty="0" smtClean="0"/>
              <a:t>update</a:t>
            </a:r>
          </a:p>
          <a:p>
            <a:r>
              <a:rPr lang="en-US" dirty="0" smtClean="0"/>
              <a:t>Game application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9064-B862-4A7B-9821-9601A3714B46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4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1"/>
    </mc:Choice>
    <mc:Fallback xmlns="">
      <p:transition spd="slow" advTm="54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– Short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demonstration video of game application.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F3AB-364D-46F9-91E6-5863A8E75E21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FlippedDem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1855" y="2150866"/>
            <a:ext cx="6405641" cy="3600360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4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03"/>
    </mc:Choice>
    <mc:Fallback>
      <p:transition spd="slow" advTm="67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05" objId="8"/>
        <p14:stopEvt time="65574" objId="8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 aggregation</a:t>
            </a:r>
          </a:p>
          <a:p>
            <a:r>
              <a:rPr lang="en-US" dirty="0" smtClean="0"/>
              <a:t>Progressive discovery</a:t>
            </a:r>
          </a:p>
          <a:p>
            <a:r>
              <a:rPr lang="en-US" dirty="0" smtClean="0"/>
              <a:t>Event-driven interest expression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F3AB-364D-46F9-91E6-5863A8E75E21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音频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35"/>
    </mc:Choice>
    <mc:Fallback xmlns="">
      <p:transition spd="slow" advTm="136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 analysis</a:t>
            </a:r>
          </a:p>
          <a:p>
            <a:pPr lvl="1"/>
            <a:r>
              <a:rPr lang="en-US" dirty="0" smtClean="0"/>
              <a:t>Locality</a:t>
            </a:r>
          </a:p>
          <a:p>
            <a:pPr lvl="1"/>
            <a:r>
              <a:rPr lang="en-US" dirty="0" err="1" smtClean="0"/>
              <a:t>Realtime</a:t>
            </a:r>
            <a:r>
              <a:rPr lang="en-US" dirty="0" smtClean="0"/>
              <a:t>-ness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Robustness</a:t>
            </a:r>
          </a:p>
          <a:p>
            <a:r>
              <a:rPr lang="en-US" dirty="0" smtClean="0"/>
              <a:t>Comparison with previous approaches</a:t>
            </a:r>
          </a:p>
          <a:p>
            <a:pPr lvl="1"/>
            <a:r>
              <a:rPr lang="en-US" dirty="0" smtClean="0"/>
              <a:t>LSH based virtual environment partitioning</a:t>
            </a:r>
          </a:p>
          <a:p>
            <a:pPr lvl="1"/>
            <a:r>
              <a:rPr lang="en-US" dirty="0" smtClean="0"/>
              <a:t>Invertible bloom filter based knowledge expression</a:t>
            </a:r>
          </a:p>
          <a:p>
            <a:pPr lvl="1"/>
            <a:r>
              <a:rPr lang="en-US" dirty="0" smtClean="0"/>
              <a:t>Partial P2P design</a:t>
            </a:r>
          </a:p>
          <a:p>
            <a:pPr lvl="1"/>
            <a:r>
              <a:rPr lang="en-US" dirty="0" smtClean="0"/>
              <a:t>IP P2P design</a:t>
            </a:r>
          </a:p>
          <a:p>
            <a:pPr lvl="1"/>
            <a:r>
              <a:rPr lang="en-US" dirty="0" smtClean="0"/>
              <a:t>IP C/S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F3AB-364D-46F9-91E6-5863A8E75E21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8" name="音频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3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33"/>
    </mc:Choice>
    <mc:Fallback xmlns="">
      <p:transition spd="slow" advTm="36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of my work</a:t>
            </a:r>
          </a:p>
          <a:p>
            <a:pPr lvl="1"/>
            <a:r>
              <a:rPr lang="en-US" dirty="0" smtClean="0"/>
              <a:t>Design and implementation of DVE synchronization in NDN environment</a:t>
            </a:r>
          </a:p>
          <a:p>
            <a:pPr lvl="1"/>
            <a:r>
              <a:rPr lang="en-US" dirty="0" smtClean="0"/>
              <a:t>Implementation of NDN Common Client Library in C#</a:t>
            </a:r>
          </a:p>
          <a:p>
            <a:r>
              <a:rPr lang="en-US" dirty="0" smtClean="0"/>
              <a:t>Conclusion</a:t>
            </a:r>
          </a:p>
          <a:p>
            <a:pPr lvl="1"/>
            <a:r>
              <a:rPr lang="en-US" dirty="0" smtClean="0"/>
              <a:t>Provided a working design and implementation</a:t>
            </a:r>
            <a:endParaRPr lang="en-US" dirty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Evaluation in actual environment</a:t>
            </a:r>
          </a:p>
          <a:p>
            <a:pPr lvl="1"/>
            <a:r>
              <a:rPr lang="en-US" dirty="0" smtClean="0"/>
              <a:t>Game application optimization: Interpolation and prediction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E791-52A0-4A1C-89DE-0A0C8CE12513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8" name="音频 2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497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3"/>
    </mc:Choice>
    <mc:Fallback xmlns="">
      <p:transition spd="slow" advTm="34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&amp; 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Reference</a:t>
            </a:r>
          </a:p>
          <a:p>
            <a:pPr lvl="1"/>
            <a:r>
              <a:rPr lang="en-US" dirty="0" smtClean="0"/>
              <a:t>V. Jacobson, D. K. </a:t>
            </a:r>
            <a:r>
              <a:rPr lang="en-US" dirty="0" err="1" smtClean="0"/>
              <a:t>Smetters</a:t>
            </a:r>
            <a:r>
              <a:rPr lang="en-US" dirty="0" smtClean="0"/>
              <a:t>, J. D. Thornton, M. </a:t>
            </a:r>
            <a:r>
              <a:rPr lang="en-US" dirty="0" err="1" smtClean="0"/>
              <a:t>Plass</a:t>
            </a:r>
            <a:r>
              <a:rPr lang="en-US" dirty="0" smtClean="0"/>
              <a:t>, N. Briggs, and R. </a:t>
            </a:r>
            <a:r>
              <a:rPr lang="en-US" dirty="0" err="1" smtClean="0"/>
              <a:t>Braynard</a:t>
            </a:r>
            <a:r>
              <a:rPr lang="en-US" dirty="0" smtClean="0"/>
              <a:t>. Networking named content. </a:t>
            </a:r>
            <a:r>
              <a:rPr lang="en-US" i="1" dirty="0" err="1" smtClean="0"/>
              <a:t>Commun</a:t>
            </a:r>
            <a:r>
              <a:rPr lang="en-US" i="1" dirty="0" smtClean="0"/>
              <a:t>. ACM</a:t>
            </a:r>
            <a:r>
              <a:rPr lang="en-US" dirty="0" smtClean="0"/>
              <a:t>, 55(1):117-124, January 2012</a:t>
            </a:r>
          </a:p>
          <a:p>
            <a:pPr lvl="1"/>
            <a:r>
              <a:rPr lang="en-US" dirty="0" smtClean="0"/>
              <a:t>D. </a:t>
            </a:r>
            <a:r>
              <a:rPr lang="en-US" dirty="0" err="1" smtClean="0"/>
              <a:t>Eppstein</a:t>
            </a:r>
            <a:r>
              <a:rPr lang="en-US" dirty="0" smtClean="0"/>
              <a:t>, M. T. Goodrich, F. </a:t>
            </a:r>
            <a:r>
              <a:rPr lang="en-US" dirty="0" err="1" smtClean="0"/>
              <a:t>Uyeda</a:t>
            </a:r>
            <a:r>
              <a:rPr lang="en-US" dirty="0" smtClean="0"/>
              <a:t>, and G. Varghese. What’s the difference?: efficient set reconciliation without prior context. </a:t>
            </a:r>
            <a:r>
              <a:rPr lang="en-US" i="1" dirty="0" smtClean="0"/>
              <a:t>SIGCOMM </a:t>
            </a:r>
            <a:r>
              <a:rPr lang="en-US" i="1" dirty="0" err="1" smtClean="0"/>
              <a:t>Comput</a:t>
            </a:r>
            <a:r>
              <a:rPr lang="en-US" i="1" dirty="0" smtClean="0"/>
              <a:t>. </a:t>
            </a:r>
            <a:r>
              <a:rPr lang="en-US" i="1" dirty="0" err="1" smtClean="0"/>
              <a:t>Commun</a:t>
            </a:r>
            <a:r>
              <a:rPr lang="en-US" i="1" dirty="0" smtClean="0"/>
              <a:t>. Rev.</a:t>
            </a:r>
            <a:r>
              <a:rPr lang="en-US" dirty="0" smtClean="0"/>
              <a:t>, 41(4):218-229, August 2011.</a:t>
            </a:r>
          </a:p>
          <a:p>
            <a:pPr lvl="1"/>
            <a:r>
              <a:rPr lang="en-US" dirty="0" smtClean="0"/>
              <a:t>Z. Zhu, C. </a:t>
            </a:r>
            <a:r>
              <a:rPr lang="en-US" dirty="0" err="1" smtClean="0"/>
              <a:t>Bian</a:t>
            </a:r>
            <a:r>
              <a:rPr lang="en-US" dirty="0" smtClean="0"/>
              <a:t>, A. </a:t>
            </a:r>
            <a:r>
              <a:rPr lang="en-US" dirty="0" err="1" smtClean="0"/>
              <a:t>Afanasyev</a:t>
            </a:r>
            <a:r>
              <a:rPr lang="en-US" dirty="0" smtClean="0"/>
              <a:t>, V. Jacobson, and L. Zhang. </a:t>
            </a:r>
            <a:r>
              <a:rPr lang="en-US" dirty="0" err="1" smtClean="0"/>
              <a:t>Chronos</a:t>
            </a:r>
            <a:r>
              <a:rPr lang="en-US" dirty="0" smtClean="0"/>
              <a:t>: </a:t>
            </a:r>
            <a:r>
              <a:rPr lang="en-US" dirty="0" err="1" smtClean="0"/>
              <a:t>Serverless</a:t>
            </a:r>
            <a:r>
              <a:rPr lang="en-US" dirty="0" smtClean="0"/>
              <a:t> multi-user chat over </a:t>
            </a:r>
            <a:r>
              <a:rPr lang="en-US" dirty="0" err="1" smtClean="0"/>
              <a:t>ndn</a:t>
            </a:r>
            <a:r>
              <a:rPr lang="en-US" dirty="0" smtClean="0"/>
              <a:t>. Technical Report NDN-0008, NDN, October 2012.</a:t>
            </a:r>
          </a:p>
          <a:p>
            <a:pPr lvl="1"/>
            <a:r>
              <a:rPr lang="en-US" dirty="0" smtClean="0"/>
              <a:t>S. Kumar, L. Shi, N. Ahmed, S. Gil, D. </a:t>
            </a:r>
            <a:r>
              <a:rPr lang="en-US" dirty="0" err="1" smtClean="0"/>
              <a:t>Katabi</a:t>
            </a:r>
            <a:r>
              <a:rPr lang="en-US" dirty="0" smtClean="0"/>
              <a:t>, and D. Rus. </a:t>
            </a:r>
            <a:r>
              <a:rPr lang="en-US" dirty="0" err="1" smtClean="0"/>
              <a:t>Carspeak</a:t>
            </a:r>
            <a:r>
              <a:rPr lang="en-US" dirty="0" smtClean="0"/>
              <a:t>: a content-centric network for autonomous driving. </a:t>
            </a:r>
            <a:r>
              <a:rPr lang="en-US" i="1" dirty="0" smtClean="0"/>
              <a:t>SIGCOMM </a:t>
            </a:r>
            <a:r>
              <a:rPr lang="en-US" i="1" dirty="0" err="1" smtClean="0"/>
              <a:t>Comput</a:t>
            </a:r>
            <a:r>
              <a:rPr lang="en-US" i="1" dirty="0" smtClean="0"/>
              <a:t>. </a:t>
            </a:r>
            <a:r>
              <a:rPr lang="en-US" i="1" dirty="0" err="1" smtClean="0"/>
              <a:t>Commun</a:t>
            </a:r>
            <a:r>
              <a:rPr lang="en-US" i="1" dirty="0" smtClean="0"/>
              <a:t>. Rev., </a:t>
            </a:r>
            <a:r>
              <a:rPr lang="en-US" dirty="0" smtClean="0"/>
              <a:t>42(4):259-270, August 2012.</a:t>
            </a:r>
            <a:endParaRPr lang="en-US" dirty="0"/>
          </a:p>
          <a:p>
            <a:r>
              <a:rPr lang="en-US" dirty="0" smtClean="0"/>
              <a:t>Acknowledgement</a:t>
            </a:r>
          </a:p>
          <a:p>
            <a:pPr lvl="1"/>
            <a:r>
              <a:rPr lang="en-US" dirty="0" smtClean="0"/>
              <a:t>Co-worker: </a:t>
            </a:r>
            <a:r>
              <a:rPr lang="en-US" dirty="0" err="1" smtClean="0"/>
              <a:t>Zening</a:t>
            </a:r>
            <a:r>
              <a:rPr lang="en-US" dirty="0" smtClean="0"/>
              <a:t> </a:t>
            </a:r>
            <a:r>
              <a:rPr lang="en-US" dirty="0" err="1" smtClean="0"/>
              <a:t>Qu</a:t>
            </a:r>
            <a:r>
              <a:rPr lang="en-US" dirty="0" smtClean="0"/>
              <a:t>, </a:t>
            </a:r>
            <a:r>
              <a:rPr lang="en-US" dirty="0" err="1" smtClean="0"/>
              <a:t>Xingyu</a:t>
            </a:r>
            <a:r>
              <a:rPr lang="en-US" dirty="0" smtClean="0"/>
              <a:t> Ma, </a:t>
            </a:r>
            <a:r>
              <a:rPr lang="en-US" dirty="0"/>
              <a:t>Artwork: </a:t>
            </a:r>
            <a:r>
              <a:rPr lang="en-US" dirty="0" err="1" smtClean="0"/>
              <a:t>Ren</a:t>
            </a:r>
            <a:r>
              <a:rPr lang="en-US" dirty="0" smtClean="0"/>
              <a:t> </a:t>
            </a:r>
            <a:r>
              <a:rPr lang="en-US" dirty="0" err="1" smtClean="0"/>
              <a:t>Rong</a:t>
            </a:r>
            <a:endParaRPr lang="en-US" dirty="0" smtClean="0"/>
          </a:p>
          <a:p>
            <a:pPr lvl="1"/>
            <a:r>
              <a:rPr lang="en-US" dirty="0" smtClean="0"/>
              <a:t>Mentor: Prof. </a:t>
            </a:r>
            <a:r>
              <a:rPr lang="en-US" dirty="0" err="1" smtClean="0"/>
              <a:t>Jian</a:t>
            </a:r>
            <a:r>
              <a:rPr lang="en-US" dirty="0" smtClean="0"/>
              <a:t> An, Prof. </a:t>
            </a:r>
            <a:r>
              <a:rPr lang="en-US" dirty="0" err="1" smtClean="0"/>
              <a:t>Lixia</a:t>
            </a:r>
            <a:r>
              <a:rPr lang="en-US" dirty="0" smtClean="0"/>
              <a:t> Zhang, Prof. Jeff Burke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DE67-090B-42C8-B933-D79AC46A927B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0"/>
    </mc:Choice>
    <mc:Fallback xmlns="">
      <p:transition spd="slow" advTm="2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5057" y="3505200"/>
            <a:ext cx="6400800" cy="1752600"/>
          </a:xfrm>
        </p:spPr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Zhehao</a:t>
            </a:r>
            <a:r>
              <a:rPr lang="en-US" dirty="0" smtClean="0"/>
              <a:t> Wang</a:t>
            </a:r>
          </a:p>
          <a:p>
            <a:pPr algn="ctr"/>
            <a:r>
              <a:rPr lang="en-US" dirty="0" smtClean="0">
                <a:hlinkClick r:id="rId4"/>
              </a:rPr>
              <a:t>wangzhehao410305@gmail.com</a:t>
            </a:r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"/>
    </mc:Choice>
    <mc:Fallback xmlns="">
      <p:transition spd="slow" advTm="3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1928" cy="2222292"/>
          </a:xfrm>
        </p:spPr>
        <p:txBody>
          <a:bodyPr>
            <a:normAutofit/>
          </a:bodyPr>
          <a:lstStyle/>
          <a:p>
            <a:r>
              <a:rPr lang="en-US" dirty="0" err="1" smtClean="0"/>
              <a:t>Matryoshka</a:t>
            </a:r>
            <a:endParaRPr lang="en-US" dirty="0" smtClean="0"/>
          </a:p>
          <a:p>
            <a:pPr lvl="1"/>
            <a:r>
              <a:rPr lang="en-US" dirty="0" smtClean="0"/>
              <a:t>Is a massive multiplayer online game (</a:t>
            </a:r>
            <a:r>
              <a:rPr lang="en-US" dirty="0"/>
              <a:t>MMOG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Running on named data network(NDN)</a:t>
            </a:r>
          </a:p>
          <a:p>
            <a:pPr lvl="1"/>
            <a:r>
              <a:rPr lang="en-US" dirty="0" smtClean="0"/>
              <a:t>In a peer to peer environment</a:t>
            </a:r>
          </a:p>
          <a:p>
            <a:r>
              <a:rPr lang="en-US" altLang="zh-CN" dirty="0" smtClean="0"/>
              <a:t>Game </a:t>
            </a:r>
            <a:r>
              <a:rPr lang="en-US" altLang="zh-CN" dirty="0"/>
              <a:t>story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3" y="3690311"/>
            <a:ext cx="5495877" cy="225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80" y="3690311"/>
            <a:ext cx="1903595" cy="231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1535" y="6003444"/>
            <a:ext cx="472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Matryoshka</a:t>
            </a:r>
            <a:r>
              <a:rPr lang="en-US" altLang="zh-CN" dirty="0" smtClean="0"/>
              <a:t> gameplay, artwork by </a:t>
            </a:r>
            <a:r>
              <a:rPr lang="en-US" altLang="zh-CN" dirty="0" err="1" smtClean="0"/>
              <a:t>Ren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Rong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2941-43C2-4267-BB49-D92892F56343}" type="datetime2">
              <a:rPr lang="en-US" altLang="zh-CN" smtClean="0"/>
              <a:t>Monday, June 16, 2014</a:t>
            </a:fld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534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23"/>
    </mc:Choice>
    <mc:Fallback xmlns="">
      <p:transition spd="slow" advTm="20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RouterDemo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09" y="2196171"/>
            <a:ext cx="5720941" cy="3312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Named Data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internet architecture</a:t>
            </a:r>
            <a:endParaRPr lang="en-US" altLang="zh-CN" dirty="0"/>
          </a:p>
          <a:p>
            <a:pPr lvl="1"/>
            <a:r>
              <a:rPr lang="en-US" altLang="zh-CN" dirty="0"/>
              <a:t>Content </a:t>
            </a:r>
            <a:r>
              <a:rPr lang="en-US" altLang="zh-CN" dirty="0" smtClean="0"/>
              <a:t>centric</a:t>
            </a:r>
            <a:endParaRPr lang="en-US" dirty="0" smtClean="0"/>
          </a:p>
          <a:p>
            <a:r>
              <a:rPr lang="en-US" altLang="zh-CN" dirty="0"/>
              <a:t>Strength </a:t>
            </a:r>
            <a:r>
              <a:rPr lang="en-US" altLang="zh-CN" dirty="0" smtClean="0"/>
              <a:t>utilized</a:t>
            </a:r>
            <a:endParaRPr lang="en-US" altLang="zh-CN" dirty="0"/>
          </a:p>
          <a:p>
            <a:pPr lvl="1"/>
            <a:r>
              <a:rPr lang="en-US" dirty="0" smtClean="0"/>
              <a:t>Multicast support and data sharing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56" y="2362739"/>
            <a:ext cx="3825942" cy="1623960"/>
          </a:xfrm>
          <a:prstGeom prst="rect">
            <a:avLst/>
          </a:prstGeom>
        </p:spPr>
      </p:pic>
      <p:pic>
        <p:nvPicPr>
          <p:cNvPr id="2050" name="Picture 2" descr="E:\Projects\Voluntary\NDN\CSSTFinalPre\NDNhourglass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1" y="2593484"/>
            <a:ext cx="4627957" cy="34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8165" y="6066722"/>
            <a:ext cx="485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NDN hourglass model (Jacobson et al., 2009)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1407" y="4026523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Interest and data packets </a:t>
            </a:r>
          </a:p>
          <a:p>
            <a:r>
              <a:rPr lang="en-US" altLang="zh-CN" dirty="0" smtClean="0"/>
              <a:t>(Jacobson et al., 2009)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971" y="5509647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Answering an interest from router content store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3C08-AFDE-48A5-867F-E08331006365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4" name="音频 2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50"/>
    </mc:Choice>
    <mc:Fallback xmlns="">
      <p:transition spd="slow" advTm="120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 uiExpand="1" build="p"/>
      <p:bldP spid="8" grpId="0"/>
      <p:bldP spid="8" grpId="1"/>
      <p:bldP spid="9" grpId="0"/>
      <p:bldP spid="9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</a:p>
          <a:p>
            <a:pPr lvl="1"/>
            <a:r>
              <a:rPr lang="en-US" dirty="0" smtClean="0"/>
              <a:t>Distributed environment</a:t>
            </a:r>
          </a:p>
          <a:p>
            <a:pPr lvl="1"/>
            <a:r>
              <a:rPr lang="en-US" dirty="0" smtClean="0"/>
              <a:t>Virtual environment</a:t>
            </a:r>
            <a:endParaRPr lang="en-US" dirty="0"/>
          </a:p>
          <a:p>
            <a:pPr lvl="1"/>
            <a:r>
              <a:rPr lang="en-US" dirty="0" smtClean="0"/>
              <a:t>Synchronization</a:t>
            </a:r>
          </a:p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Locality: Area of interest</a:t>
            </a:r>
          </a:p>
          <a:p>
            <a:pPr lvl="1"/>
            <a:r>
              <a:rPr lang="en-US" dirty="0" err="1" smtClean="0"/>
              <a:t>Realtime</a:t>
            </a:r>
            <a:r>
              <a:rPr lang="en-US" dirty="0" smtClean="0"/>
              <a:t>-ness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Robustness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50169" y="6137598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problem of synchronization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4F94-28D5-4297-A8BF-85D6442EAFA5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147" name="Picture 3" descr="E:\Projects\Voluntary\NDN\CSSTFinalPre\ProblemDemo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791" y="1524001"/>
            <a:ext cx="4612424" cy="43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音频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331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42"/>
    </mc:Choice>
    <mc:Fallback xmlns="">
      <p:transition spd="slow" advTm="145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2999"/>
          </a:xfrm>
        </p:spPr>
        <p:txBody>
          <a:bodyPr/>
          <a:lstStyle/>
          <a:p>
            <a:r>
              <a:rPr lang="en-US" dirty="0" smtClean="0"/>
              <a:t>Four-level summary</a:t>
            </a:r>
          </a:p>
          <a:p>
            <a:pPr lvl="1"/>
            <a:r>
              <a:rPr lang="en-US" dirty="0" smtClean="0"/>
              <a:t>NDN daemon: NDN process</a:t>
            </a:r>
          </a:p>
          <a:p>
            <a:pPr lvl="1"/>
            <a:r>
              <a:rPr lang="en-US" dirty="0" smtClean="0"/>
              <a:t>Client library: Development toolkit</a:t>
            </a:r>
          </a:p>
          <a:p>
            <a:pPr lvl="1"/>
            <a:r>
              <a:rPr lang="en-US" dirty="0" smtClean="0"/>
              <a:t>Discovery module</a:t>
            </a:r>
          </a:p>
          <a:p>
            <a:pPr lvl="1"/>
            <a:r>
              <a:rPr lang="en-US" dirty="0" smtClean="0"/>
              <a:t>Game application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F3AB-364D-46F9-91E6-5863A8E75E21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ApplicationStruct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21" y="2337535"/>
            <a:ext cx="3402305" cy="2623464"/>
          </a:xfrm>
          <a:prstGeom prst="rect">
            <a:avLst/>
          </a:prstGeom>
        </p:spPr>
      </p:pic>
      <p:pic>
        <p:nvPicPr>
          <p:cNvPr id="18" name="音频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53"/>
    </mc:Choice>
    <mc:Fallback xmlns="">
      <p:transition spd="slow" advTm="7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make sync data sharable</a:t>
            </a:r>
          </a:p>
          <a:p>
            <a:pPr lvl="1"/>
            <a:r>
              <a:rPr lang="en-US" dirty="0" err="1" smtClean="0"/>
              <a:t>Octree</a:t>
            </a:r>
            <a:r>
              <a:rPr lang="en-US" dirty="0" smtClean="0"/>
              <a:t> partitioning </a:t>
            </a:r>
          </a:p>
          <a:p>
            <a:r>
              <a:rPr lang="en-US" altLang="zh-CN" dirty="0" smtClean="0"/>
              <a:t>To maximize scalability</a:t>
            </a:r>
          </a:p>
          <a:p>
            <a:pPr lvl="1"/>
            <a:r>
              <a:rPr lang="en-US" altLang="zh-CN" dirty="0" smtClean="0"/>
              <a:t>Two-step sync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D4C8-F8F5-459B-A6F2-CE994BC32E44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04854" y="5595396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Two step sync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425096"/>
            <a:ext cx="77343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音频 2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189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70"/>
    </mc:Choice>
    <mc:Fallback xmlns="">
      <p:transition spd="slow" advTm="56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 – </a:t>
            </a:r>
            <a:r>
              <a:rPr lang="en-US" dirty="0" err="1" smtClean="0"/>
              <a:t>Octree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Octree</a:t>
            </a:r>
            <a:r>
              <a:rPr lang="en-US" dirty="0" smtClean="0"/>
              <a:t> partitioning: shared namespace, unique mapping from 3D vector to hierarchical </a:t>
            </a:r>
            <a:r>
              <a:rPr lang="en-US" dirty="0" err="1" smtClean="0"/>
              <a:t>octree</a:t>
            </a:r>
            <a:r>
              <a:rPr lang="en-US" dirty="0" smtClean="0"/>
              <a:t> indices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Octrees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74" y="2369493"/>
            <a:ext cx="5948285" cy="3273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0510" y="5890456"/>
            <a:ext cx="562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Octree</a:t>
            </a:r>
            <a:r>
              <a:rPr lang="en-US" altLang="zh-CN" dirty="0" smtClean="0"/>
              <a:t> partitioning of </a:t>
            </a:r>
            <a:r>
              <a:rPr lang="en-US" altLang="zh-CN" dirty="0" err="1" smtClean="0"/>
              <a:t>gameworld</a:t>
            </a:r>
            <a:r>
              <a:rPr lang="en-US" altLang="zh-CN" dirty="0" smtClean="0"/>
              <a:t> (Kumar et al., 2012)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253A-5DD6-4315-970B-5AC3C463AA09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1" name="音频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8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5"/>
    </mc:Choice>
    <mc:Fallback xmlns="">
      <p:transition spd="slow" advTm="18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Details – Discovery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82449"/>
          </a:xfrm>
        </p:spPr>
        <p:txBody>
          <a:bodyPr/>
          <a:lstStyle/>
          <a:p>
            <a:r>
              <a:rPr lang="en-US" dirty="0" smtClean="0"/>
              <a:t>Discover who’s in an octant: synchronize the dataset of names in a given octant</a:t>
            </a:r>
          </a:p>
          <a:p>
            <a:pPr lvl="1"/>
            <a:r>
              <a:rPr lang="en-US" dirty="0" smtClean="0"/>
              <a:t>Periodical broadcast of octant indices + digest of name dataset</a:t>
            </a:r>
          </a:p>
          <a:p>
            <a:pPr lvl="1"/>
            <a:r>
              <a:rPr lang="en-US" dirty="0" smtClean="0"/>
              <a:t>Digest calculated from the dataset of names</a:t>
            </a:r>
          </a:p>
          <a:p>
            <a:pPr lvl="1"/>
            <a:r>
              <a:rPr lang="en-US" dirty="0" smtClean="0"/>
              <a:t>Separate state/digest synchronization from data synchronization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F3AB-364D-46F9-91E6-5863A8E75E21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79759"/>
            <a:ext cx="80295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3625748"/>
            <a:ext cx="8229600" cy="81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Sample name</a:t>
            </a:r>
            <a:endParaRPr lang="en-US" dirty="0"/>
          </a:p>
        </p:txBody>
      </p:sp>
      <p:pic>
        <p:nvPicPr>
          <p:cNvPr id="2082" name="音频 208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06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90"/>
    </mc:Choice>
    <mc:Fallback xmlns="">
      <p:transition spd="slow" advTm="120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8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Details – Discovery Namespace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Summarizing the design, the discovery namespace looks like: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30638" y="6107668"/>
            <a:ext cx="367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Matryoshka</a:t>
            </a:r>
            <a:r>
              <a:rPr lang="en-US" altLang="zh-CN" dirty="0" smtClean="0"/>
              <a:t> discovery namespace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081A2-20C4-4E34-82D7-1EA3AF185464}" type="datetime2">
              <a:rPr lang="en-US" altLang="zh-CN" smtClean="0"/>
              <a:t>Monday, June 16, 2014</a:t>
            </a:fld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2202418"/>
            <a:ext cx="50863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3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03"/>
    </mc:Choice>
    <mc:Fallback xmlns="">
      <p:transition spd="slow" advTm="30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5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6|1.3|5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6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1778</TotalTime>
  <Words>844</Words>
  <Application>Microsoft Office PowerPoint</Application>
  <PresentationFormat>全屏显示(4:3)</PresentationFormat>
  <Paragraphs>155</Paragraphs>
  <Slides>18</Slides>
  <Notes>5</Notes>
  <HiddenSlides>0</HiddenSlides>
  <MMClips>19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Clarity</vt:lpstr>
      <vt:lpstr> Thesis Presentation Project Matryoshka</vt:lpstr>
      <vt:lpstr>Background</vt:lpstr>
      <vt:lpstr>Background – Named Data Network</vt:lpstr>
      <vt:lpstr>Problem Analysis</vt:lpstr>
      <vt:lpstr>Structural Analysis</vt:lpstr>
      <vt:lpstr>Design Overview</vt:lpstr>
      <vt:lpstr>Design Details – Octree</vt:lpstr>
      <vt:lpstr>Design Details – Discovery Module</vt:lpstr>
      <vt:lpstr>Design Details – Discovery Namespace</vt:lpstr>
      <vt:lpstr>Design Details – Update Module</vt:lpstr>
      <vt:lpstr>Design Details – Update Namespace</vt:lpstr>
      <vt:lpstr>Implementation</vt:lpstr>
      <vt:lpstr>Implementation – Short demo</vt:lpstr>
      <vt:lpstr>Optimizations</vt:lpstr>
      <vt:lpstr>Evaluations</vt:lpstr>
      <vt:lpstr>Conclusions &amp; Future Work</vt:lpstr>
      <vt:lpstr>Reference &amp; Acknowledgement</vt:lpstr>
      <vt:lpstr>Q &amp; 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ZhehaoWang</dc:creator>
  <cp:lastModifiedBy>wzh</cp:lastModifiedBy>
  <cp:revision>371</cp:revision>
  <dcterms:created xsi:type="dcterms:W3CDTF">2013-08-28T22:30:55Z</dcterms:created>
  <dcterms:modified xsi:type="dcterms:W3CDTF">2014-06-16T17:42:39Z</dcterms:modified>
</cp:coreProperties>
</file>